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99CD12-0259-4940-8505-323787B1DB97}">
  <a:tblStyle styleId="{A499CD12-0259-4940-8505-323787B1DB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b603c19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b603c19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b603c19e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b603c19e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b603c19e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b603c19e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b603c19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b603c19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b603c19e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b603c19e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b603c19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b603c19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b603c19e6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b603c19e6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316075"/>
            <a:ext cx="4045200" cy="88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9" name="Google Shape;39;p9"/>
          <p:cNvSpPr txBox="1"/>
          <p:nvPr/>
        </p:nvSpPr>
        <p:spPr>
          <a:xfrm>
            <a:off x="6015125" y="2374825"/>
            <a:ext cx="2030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666666"/>
                </a:solidFill>
              </a:rPr>
              <a:t>(optional) Screenshot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Heuristische Evaluation</a:t>
            </a:r>
            <a:endParaRPr/>
          </a:p>
        </p:txBody>
      </p:sp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Name der App: </a:t>
            </a:r>
            <a:r>
              <a:rPr lang="de">
                <a:solidFill>
                  <a:srgbClr val="FF0000"/>
                </a:solidFill>
              </a:rPr>
              <a:t>[PLATZHALTER]</a:t>
            </a:r>
            <a:br>
              <a:rPr lang="de"/>
            </a:br>
            <a:r>
              <a:rPr lang="de"/>
              <a:t>Von </a:t>
            </a:r>
            <a:r>
              <a:rPr lang="de">
                <a:solidFill>
                  <a:srgbClr val="FF0000"/>
                </a:solidFill>
              </a:rPr>
              <a:t>[Gruppenname X]</a:t>
            </a:r>
            <a:r>
              <a:rPr lang="de"/>
              <a:t> für </a:t>
            </a:r>
            <a:r>
              <a:rPr lang="de">
                <a:solidFill>
                  <a:srgbClr val="FF0000"/>
                </a:solidFill>
              </a:rPr>
              <a:t>[</a:t>
            </a:r>
            <a:r>
              <a:rPr lang="de">
                <a:solidFill>
                  <a:srgbClr val="FF0000"/>
                </a:solidFill>
              </a:rPr>
              <a:t>Gruppenname </a:t>
            </a:r>
            <a:r>
              <a:rPr lang="de">
                <a:solidFill>
                  <a:srgbClr val="FF0000"/>
                </a:solidFill>
              </a:rPr>
              <a:t>Y]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Überblick - Methodik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/>
              <a:t>Wir haben die Heuristiken von </a:t>
            </a:r>
            <a:r>
              <a:rPr lang="de" sz="1300">
                <a:solidFill>
                  <a:srgbClr val="FF0000"/>
                </a:solidFill>
              </a:rPr>
              <a:t>[PLATZHALTER] </a:t>
            </a:r>
            <a:r>
              <a:rPr lang="de" sz="1300"/>
              <a:t>verwendet. </a:t>
            </a:r>
            <a:r>
              <a:rPr lang="de" sz="1300">
                <a:solidFill>
                  <a:srgbClr val="FF0000"/>
                </a:solidFill>
              </a:rPr>
              <a:t>[Z]</a:t>
            </a:r>
            <a:r>
              <a:rPr lang="de" sz="1300"/>
              <a:t> Expert:innen haben an der </a:t>
            </a:r>
            <a:r>
              <a:rPr lang="de" sz="1300"/>
              <a:t>heuristischen</a:t>
            </a:r>
            <a:r>
              <a:rPr lang="de" sz="1300"/>
              <a:t> Evaluation (HE) teilgenommen.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e" sz="1300"/>
              <a:t>Es wurden von allen Evaluator:innen zusammen in der individuellen Phase </a:t>
            </a:r>
            <a:r>
              <a:rPr lang="de" sz="1300">
                <a:solidFill>
                  <a:srgbClr val="FF0000"/>
                </a:solidFill>
              </a:rPr>
              <a:t>[X]</a:t>
            </a:r>
            <a:r>
              <a:rPr lang="de" sz="1300"/>
              <a:t> Verstöße gefunden. Diese haben wir in unserer Gruppenphase auf </a:t>
            </a:r>
            <a:r>
              <a:rPr lang="de" sz="1300">
                <a:solidFill>
                  <a:srgbClr val="FF0000"/>
                </a:solidFill>
              </a:rPr>
              <a:t>[Y]</a:t>
            </a:r>
            <a:r>
              <a:rPr lang="de" sz="1300"/>
              <a:t> Verstöße reduziert.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de" sz="1300"/>
              <a:t>D</a:t>
            </a:r>
            <a:r>
              <a:rPr b="1" lang="de" sz="1300"/>
              <a:t>eskriptive Statistik</a:t>
            </a:r>
            <a:endParaRPr b="1" sz="1300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de" sz="1300"/>
              <a:t>Vor allem haben wir Verstöße gegen die Heuristik </a:t>
            </a:r>
            <a:r>
              <a:rPr lang="de" sz="1300">
                <a:solidFill>
                  <a:srgbClr val="FF0000"/>
                </a:solidFill>
              </a:rPr>
              <a:t>[Nummer X]</a:t>
            </a:r>
            <a:r>
              <a:rPr lang="de" sz="1300"/>
              <a:t> (</a:t>
            </a:r>
            <a:r>
              <a:rPr lang="de" sz="1300">
                <a:solidFill>
                  <a:srgbClr val="FF0000"/>
                </a:solidFill>
              </a:rPr>
              <a:t>Bezeichnung der Heuristik</a:t>
            </a:r>
            <a:r>
              <a:rPr lang="de" sz="1300"/>
              <a:t>) gefunden.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de" sz="1300"/>
              <a:t>Die meisten gefundenen </a:t>
            </a:r>
            <a:r>
              <a:rPr lang="de" sz="1300"/>
              <a:t>Verstöße</a:t>
            </a:r>
            <a:r>
              <a:rPr lang="de" sz="1300"/>
              <a:t> haben den Schweregrad </a:t>
            </a:r>
            <a:r>
              <a:rPr lang="de" sz="1300">
                <a:solidFill>
                  <a:srgbClr val="FF0000"/>
                </a:solidFill>
              </a:rPr>
              <a:t>[X]</a:t>
            </a:r>
            <a:r>
              <a:rPr lang="de" sz="1300"/>
              <a:t>.</a:t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de" sz="1300"/>
              <a:t>Limitationen</a:t>
            </a:r>
            <a:br>
              <a:rPr b="1" lang="de" sz="1300"/>
            </a:br>
            <a:r>
              <a:rPr lang="de" sz="1300">
                <a:solidFill>
                  <a:srgbClr val="FF0000"/>
                </a:solidFill>
              </a:rPr>
              <a:t>[Gab es evtl. Schwierigkeiten bei der methodischen Umsetzung der HE, welche auf euer Setup zurückzuführen sind? (z.B. unklare Aufgabenstellung, Anzahl der Teilnehmenden, Stand des Prototypen?)]</a:t>
            </a:r>
            <a:endParaRPr sz="13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265500" y="316075"/>
            <a:ext cx="4045200" cy="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/>
              <a:t>Problem 1:</a:t>
            </a:r>
            <a:r>
              <a:rPr lang="de" sz="2000"/>
              <a:t> </a:t>
            </a:r>
            <a:r>
              <a:rPr lang="de" sz="2000">
                <a:solidFill>
                  <a:srgbClr val="FF0000"/>
                </a:solidFill>
              </a:rPr>
              <a:t>[Name des Problems]</a:t>
            </a:r>
            <a:endParaRPr sz="2000">
              <a:solidFill>
                <a:srgbClr val="FF0000"/>
              </a:solidFill>
            </a:endParaRPr>
          </a:p>
        </p:txBody>
      </p:sp>
      <p:graphicFrame>
        <p:nvGraphicFramePr>
          <p:cNvPr id="66" name="Google Shape;66;p15"/>
          <p:cNvGraphicFramePr/>
          <p:nvPr/>
        </p:nvGraphicFramePr>
        <p:xfrm>
          <a:off x="311700" y="114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{A499CD12-0259-4940-8505-323787B1DB97}</a:tableStyleId>
              </a:tblPr>
              <a:tblGrid>
                <a:gridCol w="4170200"/>
              </a:tblGrid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Heuristic: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rgbClr val="FF0000"/>
                          </a:solidFill>
                        </a:rPr>
                        <a:t>[Name und Nummer der Heuristik]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de"/>
                        <a:t>Description: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3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FF0000"/>
                          </a:solidFill>
                        </a:rPr>
                        <a:t>[Short Description]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Severity</a:t>
                      </a:r>
                      <a:r>
                        <a:rPr lang="de"/>
                        <a:t>:</a:t>
                      </a:r>
                      <a:r>
                        <a:rPr lang="de">
                          <a:solidFill>
                            <a:srgbClr val="FF0000"/>
                          </a:solidFill>
                        </a:rPr>
                        <a:t> [X]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Recommendation</a:t>
                      </a:r>
                      <a:r>
                        <a:rPr lang="de"/>
                        <a:t>: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rgbClr val="FF0000"/>
                          </a:solidFill>
                        </a:rPr>
                        <a:t>[Optional: How could the group solve this issue?]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265500" y="316075"/>
            <a:ext cx="4045200" cy="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/>
              <a:t>Problem 2:</a:t>
            </a:r>
            <a:r>
              <a:rPr lang="de" sz="2000"/>
              <a:t> </a:t>
            </a:r>
            <a:r>
              <a:rPr lang="de" sz="2000">
                <a:solidFill>
                  <a:srgbClr val="FF0000"/>
                </a:solidFill>
              </a:rPr>
              <a:t>[Name des Problems]</a:t>
            </a:r>
            <a:endParaRPr sz="2000">
              <a:solidFill>
                <a:srgbClr val="FF0000"/>
              </a:solidFill>
            </a:endParaRPr>
          </a:p>
        </p:txBody>
      </p:sp>
      <p:graphicFrame>
        <p:nvGraphicFramePr>
          <p:cNvPr id="72" name="Google Shape;72;p16"/>
          <p:cNvGraphicFramePr/>
          <p:nvPr/>
        </p:nvGraphicFramePr>
        <p:xfrm>
          <a:off x="311700" y="114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{A499CD12-0259-4940-8505-323787B1DB97}</a:tableStyleId>
              </a:tblPr>
              <a:tblGrid>
                <a:gridCol w="4170200"/>
              </a:tblGrid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Heuristic: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FF0000"/>
                          </a:solidFill>
                        </a:rPr>
                        <a:t>[Name und Nummer der Heuristik]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Description: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3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FF0000"/>
                          </a:solidFill>
                        </a:rPr>
                        <a:t>[Short Description]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Severity</a:t>
                      </a:r>
                      <a:r>
                        <a:rPr lang="de"/>
                        <a:t>:</a:t>
                      </a:r>
                      <a:r>
                        <a:rPr lang="de">
                          <a:solidFill>
                            <a:srgbClr val="FF0000"/>
                          </a:solidFill>
                        </a:rPr>
                        <a:t> [X]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Recommendation</a:t>
                      </a:r>
                      <a:r>
                        <a:rPr lang="de"/>
                        <a:t>: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FF0000"/>
                          </a:solidFill>
                        </a:rPr>
                        <a:t>[Optional: How could the group solve this issue?]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265500" y="316075"/>
            <a:ext cx="4045200" cy="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/>
              <a:t>Problem 3:</a:t>
            </a:r>
            <a:r>
              <a:rPr lang="de" sz="2000"/>
              <a:t> </a:t>
            </a:r>
            <a:r>
              <a:rPr lang="de" sz="2000">
                <a:solidFill>
                  <a:srgbClr val="FF0000"/>
                </a:solidFill>
              </a:rPr>
              <a:t>[Name des Problems]</a:t>
            </a:r>
            <a:endParaRPr sz="2000">
              <a:solidFill>
                <a:srgbClr val="FF0000"/>
              </a:solidFill>
            </a:endParaRPr>
          </a:p>
        </p:txBody>
      </p:sp>
      <p:graphicFrame>
        <p:nvGraphicFramePr>
          <p:cNvPr id="78" name="Google Shape;78;p17"/>
          <p:cNvGraphicFramePr/>
          <p:nvPr/>
        </p:nvGraphicFramePr>
        <p:xfrm>
          <a:off x="311700" y="114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{A499CD12-0259-4940-8505-323787B1DB97}</a:tableStyleId>
              </a:tblPr>
              <a:tblGrid>
                <a:gridCol w="4170200"/>
              </a:tblGrid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Heuristic: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FF0000"/>
                          </a:solidFill>
                        </a:rPr>
                        <a:t>[Name und Nummer der Heuristik]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Description: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53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FF0000"/>
                          </a:solidFill>
                        </a:rPr>
                        <a:t>[Short Description]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Severity</a:t>
                      </a:r>
                      <a:r>
                        <a:rPr lang="de"/>
                        <a:t>:</a:t>
                      </a:r>
                      <a:r>
                        <a:rPr lang="de">
                          <a:solidFill>
                            <a:srgbClr val="FF0000"/>
                          </a:solidFill>
                        </a:rPr>
                        <a:t> [X]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53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Recommendation</a:t>
                      </a:r>
                      <a:r>
                        <a:rPr lang="de"/>
                        <a:t>: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rgbClr val="FF0000"/>
                          </a:solidFill>
                        </a:rPr>
                        <a:t>[Optional: How could the group solve this issue?]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8"/>
          <p:cNvGraphicFramePr/>
          <p:nvPr/>
        </p:nvGraphicFramePr>
        <p:xfrm>
          <a:off x="311700" y="1140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{A499CD12-0259-4940-8505-323787B1DB97}</a:tableStyleId>
              </a:tblPr>
              <a:tblGrid>
                <a:gridCol w="4170200"/>
              </a:tblGrid>
              <a:tr h="31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Heuristic: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4 Consistency and Standards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Description: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809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The Button “Call a random person” looks like an input field, especially compared to the Input field “type here to join a topic”.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Severity</a:t>
                      </a:r>
                      <a:r>
                        <a:rPr lang="de"/>
                        <a:t>:</a:t>
                      </a:r>
                      <a:r>
                        <a:rPr lang="de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b="1" lang="de">
                          <a:solidFill>
                            <a:srgbClr val="FF0000"/>
                          </a:solidFill>
                        </a:rPr>
                        <a:t>5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20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Recommendation</a:t>
                      </a:r>
                      <a:r>
                        <a:rPr lang="de"/>
                        <a:t>: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24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Find consistent and distinguishable styling for button and input field controls.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4" name="Google Shape;84;p18"/>
          <p:cNvSpPr txBox="1"/>
          <p:nvPr>
            <p:ph type="title"/>
          </p:nvPr>
        </p:nvSpPr>
        <p:spPr>
          <a:xfrm>
            <a:off x="265500" y="316075"/>
            <a:ext cx="4045200" cy="8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/>
              <a:t>EXAMPLE</a:t>
            </a:r>
            <a:r>
              <a:rPr b="1" lang="de" sz="2000"/>
              <a:t>: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>
                <a:solidFill>
                  <a:srgbClr val="000000"/>
                </a:solidFill>
              </a:rPr>
              <a:t>Button looks like Input field</a:t>
            </a:r>
            <a:endParaRPr b="1" sz="2000">
              <a:solidFill>
                <a:srgbClr val="000000"/>
              </a:solidFill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5600" y="535563"/>
            <a:ext cx="4357302" cy="407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25" y="152400"/>
            <a:ext cx="853888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75" y="382075"/>
            <a:ext cx="8650877" cy="45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