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3"/>
  </p:notesMasterIdLst>
  <p:handoutMasterIdLst>
    <p:handoutMasterId r:id="rId34"/>
  </p:handoutMasterIdLst>
  <p:sldIdLst>
    <p:sldId id="256" r:id="rId2"/>
    <p:sldId id="488" r:id="rId3"/>
    <p:sldId id="526" r:id="rId4"/>
    <p:sldId id="417" r:id="rId5"/>
    <p:sldId id="450" r:id="rId6"/>
    <p:sldId id="485" r:id="rId7"/>
    <p:sldId id="527" r:id="rId8"/>
    <p:sldId id="451" r:id="rId9"/>
    <p:sldId id="424" r:id="rId10"/>
    <p:sldId id="486" r:id="rId11"/>
    <p:sldId id="473" r:id="rId12"/>
    <p:sldId id="489" r:id="rId13"/>
    <p:sldId id="525" r:id="rId14"/>
    <p:sldId id="454" r:id="rId15"/>
    <p:sldId id="487" r:id="rId16"/>
    <p:sldId id="461" r:id="rId17"/>
    <p:sldId id="462" r:id="rId18"/>
    <p:sldId id="463" r:id="rId19"/>
    <p:sldId id="475" r:id="rId20"/>
    <p:sldId id="476" r:id="rId21"/>
    <p:sldId id="477" r:id="rId22"/>
    <p:sldId id="478" r:id="rId23"/>
    <p:sldId id="479" r:id="rId24"/>
    <p:sldId id="455" r:id="rId25"/>
    <p:sldId id="438" r:id="rId26"/>
    <p:sldId id="408" r:id="rId27"/>
    <p:sldId id="458" r:id="rId28"/>
    <p:sldId id="480" r:id="rId29"/>
    <p:sldId id="430" r:id="rId30"/>
    <p:sldId id="422" r:id="rId31"/>
    <p:sldId id="439" r:id="rId32"/>
  </p:sldIdLst>
  <p:sldSz cx="12192000" cy="6858000"/>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ideo 1" id="{9AFDB703-FF2D-4BDF-8C51-750F6E3FCAC3}">
          <p14:sldIdLst>
            <p14:sldId id="256"/>
            <p14:sldId id="488"/>
            <p14:sldId id="526"/>
            <p14:sldId id="417"/>
            <p14:sldId id="450"/>
            <p14:sldId id="485"/>
            <p14:sldId id="527"/>
            <p14:sldId id="451"/>
            <p14:sldId id="424"/>
            <p14:sldId id="486"/>
            <p14:sldId id="473"/>
            <p14:sldId id="489"/>
            <p14:sldId id="525"/>
            <p14:sldId id="454"/>
            <p14:sldId id="487"/>
            <p14:sldId id="461"/>
            <p14:sldId id="462"/>
            <p14:sldId id="463"/>
            <p14:sldId id="475"/>
            <p14:sldId id="476"/>
            <p14:sldId id="477"/>
            <p14:sldId id="478"/>
            <p14:sldId id="479"/>
            <p14:sldId id="455"/>
            <p14:sldId id="438"/>
            <p14:sldId id="408"/>
            <p14:sldId id="458"/>
            <p14:sldId id="480"/>
            <p14:sldId id="430"/>
            <p14:sldId id="422"/>
            <p14:sldId id="4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D6E0"/>
    <a:srgbClr val="FFCC00"/>
    <a:srgbClr val="8C0000"/>
    <a:srgbClr val="626000"/>
    <a:srgbClr val="FF9933"/>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710" autoAdjust="0"/>
  </p:normalViewPr>
  <p:slideViewPr>
    <p:cSldViewPr snapToGrid="0" showGuides="1">
      <p:cViewPr varScale="1">
        <p:scale>
          <a:sx n="89" d="100"/>
          <a:sy n="89" d="100"/>
        </p:scale>
        <p:origin x="168" y="608"/>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7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endParaRPr lang="de-DE"/>
          </a:p>
        </p:txBody>
      </p:sp>
      <p:sp>
        <p:nvSpPr>
          <p:cNvPr id="5018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fld id="{4386300B-C214-4045-B513-2B6B1E748226}" type="slidenum">
              <a:rPr lang="de-DE"/>
              <a:pPr>
                <a:defRPr/>
              </a:pPr>
              <a:t>‹Nr.›</a:t>
            </a:fld>
            <a:endParaRPr lang="de-DE"/>
          </a:p>
        </p:txBody>
      </p:sp>
    </p:spTree>
    <p:extLst>
      <p:ext uri="{BB962C8B-B14F-4D97-AF65-F5344CB8AC3E}">
        <p14:creationId xmlns:p14="http://schemas.microsoft.com/office/powerpoint/2010/main" val="159032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defTabSz="947738" eaLnBrk="1" hangingPunct="1">
              <a:defRPr sz="1200">
                <a:latin typeface="Verdana" pitchFamily="34" charset="0"/>
              </a:defRPr>
            </a:lvl1pPr>
          </a:lstStyle>
          <a:p>
            <a:pPr>
              <a:defRPr/>
            </a:pPr>
            <a:endParaRPr lang="de-DE"/>
          </a:p>
        </p:txBody>
      </p:sp>
      <p:sp>
        <p:nvSpPr>
          <p:cNvPr id="348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defTabSz="947738" eaLnBrk="1" hangingPunct="1">
              <a:defRPr sz="1200">
                <a:latin typeface="Verdana" pitchFamily="34"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defTabSz="947738" eaLnBrk="1" hangingPunct="1">
              <a:defRPr sz="1200">
                <a:latin typeface="Times New Roman" pitchFamily="18" charset="0"/>
              </a:defRPr>
            </a:lvl1pPr>
          </a:lstStyle>
          <a:p>
            <a:pPr>
              <a:defRPr/>
            </a:pPr>
            <a:endParaRPr lang="de-DE"/>
          </a:p>
        </p:txBody>
      </p:sp>
      <p:sp>
        <p:nvSpPr>
          <p:cNvPr id="348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defTabSz="947738" eaLnBrk="1" hangingPunct="1">
              <a:defRPr sz="1200">
                <a:latin typeface="Times New Roman" pitchFamily="18" charset="0"/>
              </a:defRPr>
            </a:lvl1pPr>
          </a:lstStyle>
          <a:p>
            <a:pPr>
              <a:defRPr/>
            </a:pPr>
            <a:fld id="{FABCA902-51D0-4602-B06E-7B2FCFF5FAD7}" type="slidenum">
              <a:rPr lang="de-DE"/>
              <a:pPr>
                <a:defRPr/>
              </a:pPr>
              <a:t>‹Nr.›</a:t>
            </a:fld>
            <a:endParaRPr lang="de-DE"/>
          </a:p>
        </p:txBody>
      </p:sp>
    </p:spTree>
    <p:extLst>
      <p:ext uri="{BB962C8B-B14F-4D97-AF65-F5344CB8AC3E}">
        <p14:creationId xmlns:p14="http://schemas.microsoft.com/office/powerpoint/2010/main" val="2068063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a:t>
            </a:fld>
            <a:endParaRPr lang="de-DE"/>
          </a:p>
        </p:txBody>
      </p:sp>
    </p:spTree>
    <p:extLst>
      <p:ext uri="{BB962C8B-B14F-4D97-AF65-F5344CB8AC3E}">
        <p14:creationId xmlns:p14="http://schemas.microsoft.com/office/powerpoint/2010/main" val="69799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10</a:t>
            </a:fld>
            <a:endParaRPr lang="de-DE"/>
          </a:p>
        </p:txBody>
      </p:sp>
    </p:spTree>
    <p:extLst>
      <p:ext uri="{BB962C8B-B14F-4D97-AF65-F5344CB8AC3E}">
        <p14:creationId xmlns:p14="http://schemas.microsoft.com/office/powerpoint/2010/main" val="897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11</a:t>
            </a:fld>
            <a:endParaRPr lang="de-DE"/>
          </a:p>
        </p:txBody>
      </p:sp>
    </p:spTree>
    <p:extLst>
      <p:ext uri="{BB962C8B-B14F-4D97-AF65-F5344CB8AC3E}">
        <p14:creationId xmlns:p14="http://schemas.microsoft.com/office/powerpoint/2010/main" val="249927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12</a:t>
            </a:fld>
            <a:endParaRPr lang="de-DE"/>
          </a:p>
        </p:txBody>
      </p:sp>
    </p:spTree>
    <p:extLst>
      <p:ext uri="{BB962C8B-B14F-4D97-AF65-F5344CB8AC3E}">
        <p14:creationId xmlns:p14="http://schemas.microsoft.com/office/powerpoint/2010/main" val="345657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13</a:t>
            </a:fld>
            <a:endParaRPr lang="de-DE"/>
          </a:p>
        </p:txBody>
      </p:sp>
    </p:spTree>
    <p:extLst>
      <p:ext uri="{BB962C8B-B14F-4D97-AF65-F5344CB8AC3E}">
        <p14:creationId xmlns:p14="http://schemas.microsoft.com/office/powerpoint/2010/main" val="199108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14</a:t>
            </a:fld>
            <a:endParaRPr lang="de-DE"/>
          </a:p>
        </p:txBody>
      </p:sp>
    </p:spTree>
    <p:extLst>
      <p:ext uri="{BB962C8B-B14F-4D97-AF65-F5344CB8AC3E}">
        <p14:creationId xmlns:p14="http://schemas.microsoft.com/office/powerpoint/2010/main" val="52825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15</a:t>
            </a:fld>
            <a:endParaRPr lang="de-DE"/>
          </a:p>
        </p:txBody>
      </p:sp>
    </p:spTree>
    <p:extLst>
      <p:ext uri="{BB962C8B-B14F-4D97-AF65-F5344CB8AC3E}">
        <p14:creationId xmlns:p14="http://schemas.microsoft.com/office/powerpoint/2010/main" val="292838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16</a:t>
            </a:fld>
            <a:endParaRPr lang="de-DE"/>
          </a:p>
        </p:txBody>
      </p:sp>
    </p:spTree>
    <p:extLst>
      <p:ext uri="{BB962C8B-B14F-4D97-AF65-F5344CB8AC3E}">
        <p14:creationId xmlns:p14="http://schemas.microsoft.com/office/powerpoint/2010/main" val="109121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17</a:t>
            </a:fld>
            <a:endParaRPr lang="de-DE"/>
          </a:p>
        </p:txBody>
      </p:sp>
    </p:spTree>
    <p:extLst>
      <p:ext uri="{BB962C8B-B14F-4D97-AF65-F5344CB8AC3E}">
        <p14:creationId xmlns:p14="http://schemas.microsoft.com/office/powerpoint/2010/main" val="319007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18</a:t>
            </a:fld>
            <a:endParaRPr lang="de-DE"/>
          </a:p>
        </p:txBody>
      </p:sp>
    </p:spTree>
    <p:extLst>
      <p:ext uri="{BB962C8B-B14F-4D97-AF65-F5344CB8AC3E}">
        <p14:creationId xmlns:p14="http://schemas.microsoft.com/office/powerpoint/2010/main" val="101146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19</a:t>
            </a:fld>
            <a:endParaRPr lang="de-DE"/>
          </a:p>
        </p:txBody>
      </p:sp>
    </p:spTree>
    <p:extLst>
      <p:ext uri="{BB962C8B-B14F-4D97-AF65-F5344CB8AC3E}">
        <p14:creationId xmlns:p14="http://schemas.microsoft.com/office/powerpoint/2010/main" val="91054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2</a:t>
            </a:fld>
            <a:endParaRPr lang="de-DE"/>
          </a:p>
        </p:txBody>
      </p:sp>
    </p:spTree>
    <p:extLst>
      <p:ext uri="{BB962C8B-B14F-4D97-AF65-F5344CB8AC3E}">
        <p14:creationId xmlns:p14="http://schemas.microsoft.com/office/powerpoint/2010/main" val="324526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20</a:t>
            </a:fld>
            <a:endParaRPr lang="de-DE"/>
          </a:p>
        </p:txBody>
      </p:sp>
    </p:spTree>
    <p:extLst>
      <p:ext uri="{BB962C8B-B14F-4D97-AF65-F5344CB8AC3E}">
        <p14:creationId xmlns:p14="http://schemas.microsoft.com/office/powerpoint/2010/main" val="3512973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21</a:t>
            </a:fld>
            <a:endParaRPr lang="de-DE"/>
          </a:p>
        </p:txBody>
      </p:sp>
    </p:spTree>
    <p:extLst>
      <p:ext uri="{BB962C8B-B14F-4D97-AF65-F5344CB8AC3E}">
        <p14:creationId xmlns:p14="http://schemas.microsoft.com/office/powerpoint/2010/main" val="392193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3</a:t>
            </a:fld>
            <a:endParaRPr lang="de-DE"/>
          </a:p>
        </p:txBody>
      </p:sp>
    </p:spTree>
    <p:extLst>
      <p:ext uri="{BB962C8B-B14F-4D97-AF65-F5344CB8AC3E}">
        <p14:creationId xmlns:p14="http://schemas.microsoft.com/office/powerpoint/2010/main" val="272394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4</a:t>
            </a:fld>
            <a:endParaRPr lang="de-DE"/>
          </a:p>
        </p:txBody>
      </p:sp>
    </p:spTree>
    <p:extLst>
      <p:ext uri="{BB962C8B-B14F-4D97-AF65-F5344CB8AC3E}">
        <p14:creationId xmlns:p14="http://schemas.microsoft.com/office/powerpoint/2010/main" val="99841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5</a:t>
            </a:fld>
            <a:endParaRPr lang="de-DE"/>
          </a:p>
        </p:txBody>
      </p:sp>
    </p:spTree>
    <p:extLst>
      <p:ext uri="{BB962C8B-B14F-4D97-AF65-F5344CB8AC3E}">
        <p14:creationId xmlns:p14="http://schemas.microsoft.com/office/powerpoint/2010/main" val="369977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6</a:t>
            </a:fld>
            <a:endParaRPr lang="de-DE"/>
          </a:p>
        </p:txBody>
      </p:sp>
    </p:spTree>
    <p:extLst>
      <p:ext uri="{BB962C8B-B14F-4D97-AF65-F5344CB8AC3E}">
        <p14:creationId xmlns:p14="http://schemas.microsoft.com/office/powerpoint/2010/main" val="4516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7</a:t>
            </a:fld>
            <a:endParaRPr lang="de-DE"/>
          </a:p>
        </p:txBody>
      </p:sp>
    </p:spTree>
    <p:extLst>
      <p:ext uri="{BB962C8B-B14F-4D97-AF65-F5344CB8AC3E}">
        <p14:creationId xmlns:p14="http://schemas.microsoft.com/office/powerpoint/2010/main" val="1868586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8</a:t>
            </a:fld>
            <a:endParaRPr lang="de-DE"/>
          </a:p>
        </p:txBody>
      </p:sp>
    </p:spTree>
    <p:extLst>
      <p:ext uri="{BB962C8B-B14F-4D97-AF65-F5344CB8AC3E}">
        <p14:creationId xmlns:p14="http://schemas.microsoft.com/office/powerpoint/2010/main" val="9773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9</a:t>
            </a:fld>
            <a:endParaRPr lang="de-DE"/>
          </a:p>
        </p:txBody>
      </p:sp>
    </p:spTree>
    <p:extLst>
      <p:ext uri="{BB962C8B-B14F-4D97-AF65-F5344CB8AC3E}">
        <p14:creationId xmlns:p14="http://schemas.microsoft.com/office/powerpoint/2010/main" val="376029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0" y="4094165"/>
            <a:ext cx="8623300" cy="711299"/>
          </a:xfrm>
        </p:spPr>
        <p:txBody>
          <a:bodyPr lIns="360000"/>
          <a:lstStyle>
            <a:lvl1pPr algn="r">
              <a:defRPr sz="2000" b="1" smtClean="0">
                <a:solidFill>
                  <a:srgbClr val="0066CC"/>
                </a:solidFill>
              </a:defRPr>
            </a:lvl1pPr>
          </a:lstStyle>
          <a:p>
            <a:r>
              <a:rPr lang="de-DE"/>
              <a:t>Master-Untertitelformat bearbeiten</a:t>
            </a:r>
          </a:p>
        </p:txBody>
      </p:sp>
      <p:sp>
        <p:nvSpPr>
          <p:cNvPr id="45060" name="Rectangle 5"/>
          <p:cNvSpPr>
            <a:spLocks noGrp="1" noChangeArrowheads="1"/>
          </p:cNvSpPr>
          <p:nvPr>
            <p:ph type="ctrTitle"/>
          </p:nvPr>
        </p:nvSpPr>
        <p:spPr>
          <a:xfrm>
            <a:off x="3213100" y="2579689"/>
            <a:ext cx="8636000" cy="1470025"/>
          </a:xfrm>
        </p:spPr>
        <p:txBody>
          <a:bodyPr lIns="360000" anchor="b"/>
          <a:lstStyle>
            <a:lvl1pPr algn="r">
              <a:lnSpc>
                <a:spcPct val="100000"/>
              </a:lnSpc>
              <a:defRPr sz="3600" smtClean="0"/>
            </a:lvl1pPr>
          </a:lstStyle>
          <a:p>
            <a:r>
              <a:rPr lang="de-DE"/>
              <a:t>Mastertitelformat bearbeiten</a:t>
            </a:r>
          </a:p>
        </p:txBody>
      </p:sp>
      <p:sp>
        <p:nvSpPr>
          <p:cNvPr id="10" name="Rectangle 2">
            <a:extLst>
              <a:ext uri="{FF2B5EF4-FFF2-40B4-BE49-F238E27FC236}">
                <a16:creationId xmlns:a16="http://schemas.microsoft.com/office/drawing/2014/main" id="{F04D4ADD-DB84-4265-AEF6-E86CD197AE8B}"/>
              </a:ext>
            </a:extLst>
          </p:cNvPr>
          <p:cNvSpPr txBox="1">
            <a:spLocks noChangeArrowheads="1"/>
          </p:cNvSpPr>
          <p:nvPr userDrawn="1"/>
        </p:nvSpPr>
        <p:spPr bwMode="auto">
          <a:xfrm>
            <a:off x="3225800" y="4849915"/>
            <a:ext cx="8623300" cy="1392771"/>
          </a:xfrm>
          <a:prstGeom prst="rect">
            <a:avLst/>
          </a:prstGeom>
          <a:noFill/>
          <a:ln w="9525">
            <a:noFill/>
            <a:miter lim="800000"/>
            <a:headEnd/>
            <a:tailEnd/>
          </a:ln>
        </p:spPr>
        <p:txBody>
          <a:bodyPr vert="horz" wrap="square" lIns="360000" tIns="0" rIns="0" bIns="0" numCol="1" anchor="t" anchorCtr="0" compatLnSpc="1">
            <a:prstTxWarp prst="textNoShape">
              <a:avLst/>
            </a:prstTxWarp>
          </a:bodyPr>
          <a:lstStyle>
            <a:lvl1pPr algn="l" rtl="0" eaLnBrk="1" fontAlgn="base" hangingPunct="1">
              <a:lnSpc>
                <a:spcPct val="102000"/>
              </a:lnSpc>
              <a:spcBef>
                <a:spcPts val="500"/>
              </a:spcBef>
              <a:spcAft>
                <a:spcPct val="0"/>
              </a:spcAft>
              <a:buClr>
                <a:srgbClr val="000000"/>
              </a:buClr>
              <a:defRPr sz="2000" b="1" smtClean="0">
                <a:solidFill>
                  <a:srgbClr val="0066CC"/>
                </a:solidFill>
                <a:latin typeface="Noto Sans" panose="020B0502040504020204" pitchFamily="34"/>
                <a:ea typeface="Noto Sans" panose="020B0502040504020204" pitchFamily="34"/>
                <a:cs typeface="Noto Sans" panose="020B0502040504020204" pitchFamily="34"/>
              </a:defRPr>
            </a:lvl1pPr>
            <a:lvl2pPr marL="355600" indent="-176213" algn="l" rtl="0" eaLnBrk="1" fontAlgn="base" hangingPunct="1">
              <a:lnSpc>
                <a:spcPct val="102000"/>
              </a:lnSpc>
              <a:spcBef>
                <a:spcPts val="500"/>
              </a:spcBef>
              <a:spcAft>
                <a:spcPct val="0"/>
              </a:spcAft>
              <a:buClr>
                <a:schemeClr val="accent6"/>
              </a:buClr>
              <a:buFont typeface="Wingdings" panose="05000000000000000000" pitchFamily="2" charset="2"/>
              <a:buChar char="§"/>
              <a:defRPr sz="1600">
                <a:solidFill>
                  <a:srgbClr val="000000"/>
                </a:solidFill>
                <a:latin typeface="Noto Sans" panose="020B0502040504020204" pitchFamily="34"/>
                <a:ea typeface="Noto Sans" panose="020B0502040504020204" pitchFamily="34"/>
                <a:cs typeface="Noto Sans" panose="020B0502040504020204" pitchFamily="34"/>
              </a:defRPr>
            </a:lvl2pPr>
            <a:lvl3pPr marL="723900" indent="-188913" algn="l" rtl="0" eaLnBrk="1" fontAlgn="base" hangingPunct="1">
              <a:lnSpc>
                <a:spcPct val="102000"/>
              </a:lnSpc>
              <a:spcBef>
                <a:spcPts val="500"/>
              </a:spcBef>
              <a:spcAft>
                <a:spcPct val="0"/>
              </a:spcAft>
              <a:buClr>
                <a:schemeClr val="tx2"/>
              </a:buClr>
              <a:buFont typeface="Arial" panose="020B0604020202020204" pitchFamily="34" charset="0"/>
              <a:buChar char="•"/>
              <a:defRPr sz="1600">
                <a:solidFill>
                  <a:srgbClr val="000000"/>
                </a:solidFill>
                <a:latin typeface="Noto Sans" panose="020B0502040504020204" pitchFamily="34"/>
                <a:ea typeface="Noto Sans" panose="020B0502040504020204" pitchFamily="34"/>
                <a:cs typeface="Noto Sans" panose="020B0502040504020204" pitchFamily="34"/>
              </a:defRPr>
            </a:lvl3pPr>
            <a:lvl4pPr marL="1079500" indent="-176213" algn="l" rtl="0" eaLnBrk="1" fontAlgn="base" hangingPunct="1">
              <a:lnSpc>
                <a:spcPct val="102000"/>
              </a:lnSpc>
              <a:spcBef>
                <a:spcPts val="500"/>
              </a:spcBef>
              <a:spcAft>
                <a:spcPct val="0"/>
              </a:spcAft>
              <a:buClr>
                <a:srgbClr val="000000"/>
              </a:buClr>
              <a:buChar char="-"/>
              <a:defRPr sz="1600">
                <a:solidFill>
                  <a:srgbClr val="000000"/>
                </a:solidFill>
                <a:latin typeface="Noto Sans" panose="020B0502040504020204" pitchFamily="34"/>
                <a:ea typeface="Noto Sans" panose="020B0502040504020204" pitchFamily="34"/>
                <a:cs typeface="Noto Sans" panose="020B0502040504020204" pitchFamily="34"/>
              </a:defRPr>
            </a:lvl4pPr>
            <a:lvl5pPr marL="1435100" indent="-176213" algn="l" rtl="0" eaLnBrk="1" fontAlgn="base" hangingPunct="1">
              <a:lnSpc>
                <a:spcPct val="102000"/>
              </a:lnSpc>
              <a:spcBef>
                <a:spcPts val="500"/>
              </a:spcBef>
              <a:spcAft>
                <a:spcPct val="0"/>
              </a:spcAft>
              <a:buClr>
                <a:srgbClr val="000000"/>
              </a:buClr>
              <a:buChar char="-"/>
              <a:defRPr sz="1600">
                <a:solidFill>
                  <a:srgbClr val="000000"/>
                </a:solidFill>
                <a:latin typeface="Noto Sans" panose="020B0502040504020204" pitchFamily="34"/>
                <a:ea typeface="Noto Sans" panose="020B0502040504020204" pitchFamily="34"/>
                <a:cs typeface="Noto Sans" panose="020B0502040504020204" pitchFamily="34"/>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a:lstStyle>
          <a:p>
            <a:pPr algn="r"/>
            <a:r>
              <a:rPr lang="en-GB" sz="1400" b="0" i="0" kern="0" noProof="0" dirty="0">
                <a:solidFill>
                  <a:schemeClr val="tx2"/>
                </a:solidFill>
              </a:rPr>
              <a:t>Introduction to Linguistics</a:t>
            </a:r>
          </a:p>
          <a:p>
            <a:pPr algn="r"/>
            <a:r>
              <a:rPr lang="de-DE" sz="1400" b="0" i="0" kern="0" dirty="0">
                <a:solidFill>
                  <a:schemeClr val="tx2"/>
                </a:solidFill>
              </a:rPr>
              <a:t>Martin Konvička</a:t>
            </a:r>
            <a:br>
              <a:rPr lang="de-DE" sz="1400" b="0" i="0" kern="0" dirty="0">
                <a:solidFill>
                  <a:schemeClr val="tx2"/>
                </a:solidFill>
              </a:rPr>
            </a:br>
            <a:r>
              <a:rPr lang="de-DE" sz="1400" b="0" i="0" kern="0" dirty="0">
                <a:solidFill>
                  <a:schemeClr val="tx2"/>
                </a:solidFill>
              </a:rPr>
              <a:t>Institut für Englische Philologie</a:t>
            </a:r>
            <a:br>
              <a:rPr lang="de-DE" sz="1400" b="0" i="0" kern="0" dirty="0">
                <a:solidFill>
                  <a:schemeClr val="tx2"/>
                </a:solidFill>
              </a:rPr>
            </a:br>
            <a:r>
              <a:rPr lang="de-DE" sz="1400" b="0" i="0" kern="0" dirty="0">
                <a:solidFill>
                  <a:schemeClr val="tx2"/>
                </a:solidFill>
              </a:rPr>
              <a:t>Winter 2020/2021</a:t>
            </a:r>
            <a:endParaRPr lang="de-DE" b="0" i="0" kern="0" dirty="0">
              <a:solidFill>
                <a:schemeClr val="tx2"/>
              </a:solidFill>
            </a:endParaRPr>
          </a:p>
        </p:txBody>
      </p:sp>
    </p:spTree>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lvl1pPr>
              <a:defRPr sz="1600">
                <a:latin typeface="Noto Sans" panose="020B0502040504020204" pitchFamily="34"/>
                <a:ea typeface="Noto Sans" panose="020B0502040504020204" pitchFamily="34"/>
                <a:cs typeface="Noto Sans" panose="020B0502040504020204" pitchFamily="34"/>
              </a:defRPr>
            </a:lvl1pPr>
            <a:lvl2pPr marL="355600" indent="-176213">
              <a:buClr>
                <a:schemeClr val="accent6"/>
              </a:buClr>
              <a:buFont typeface="Wingdings" panose="05000000000000000000" pitchFamily="2" charset="2"/>
              <a:buChar char="§"/>
              <a:defRPr sz="1600">
                <a:latin typeface="Noto Sans" panose="020B0502040504020204" pitchFamily="34"/>
                <a:ea typeface="Noto Sans" panose="020B0502040504020204" pitchFamily="34"/>
                <a:cs typeface="Noto Sans" panose="020B0502040504020204" pitchFamily="34"/>
              </a:defRPr>
            </a:lvl2pPr>
            <a:lvl3pPr marL="723900" indent="-188913">
              <a:buClr>
                <a:schemeClr val="tx2"/>
              </a:buClr>
              <a:buFont typeface="Arial" panose="020B0604020202020204" pitchFamily="34" charset="0"/>
              <a:buChar char="•"/>
              <a:defRPr sz="1600">
                <a:latin typeface="Noto Sans" panose="020B0502040504020204" pitchFamily="34"/>
                <a:ea typeface="Noto Sans" panose="020B0502040504020204" pitchFamily="34"/>
                <a:cs typeface="Noto Sans" panose="020B0502040504020204" pitchFamily="34"/>
              </a:defRPr>
            </a:lvl3pPr>
            <a:lvl4pPr>
              <a:defRPr sz="1600">
                <a:latin typeface="Noto Sans" panose="020B0502040504020204" pitchFamily="34"/>
                <a:ea typeface="Noto Sans" panose="020B0502040504020204" pitchFamily="34"/>
                <a:cs typeface="Noto Sans" panose="020B0502040504020204" pitchFamily="34"/>
              </a:defRPr>
            </a:lvl4pPr>
            <a:lvl5pPr>
              <a:defRPr sz="1600">
                <a:latin typeface="Noto Sans" panose="020B0502040504020204" pitchFamily="34"/>
                <a:ea typeface="Noto Sans" panose="020B0502040504020204" pitchFamily="34"/>
                <a:cs typeface="Noto Sans" panose="020B0502040504020204" pitchFamily="34"/>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Rectangle 8">
            <a:extLst>
              <a:ext uri="{FF2B5EF4-FFF2-40B4-BE49-F238E27FC236}">
                <a16:creationId xmlns:a16="http://schemas.microsoft.com/office/drawing/2014/main" id="{46240CDB-0658-4348-9F74-CBE873DD0BF5}"/>
              </a:ext>
            </a:extLst>
          </p:cNvPr>
          <p:cNvSpPr>
            <a:spLocks noGrp="1" noChangeArrowheads="1"/>
          </p:cNvSpPr>
          <p:nvPr>
            <p:ph type="ftr" sz="quarter" idx="10"/>
          </p:nvPr>
        </p:nvSpPr>
        <p:spPr>
          <a:xfrm>
            <a:off x="334433" y="6481764"/>
            <a:ext cx="11523133" cy="376236"/>
          </a:xfrm>
          <a:prstGeom prst="rect">
            <a:avLst/>
          </a:prstGeom>
          <a:ln/>
        </p:spPr>
        <p:txBody>
          <a:bodyPr anchor="ctr"/>
          <a:lstStyle>
            <a:lvl1pPr>
              <a:defRPr sz="1400">
                <a:latin typeface="Noto Sans" panose="020B0502040504020204" pitchFamily="34"/>
                <a:ea typeface="Noto Sans" panose="020B0502040504020204" pitchFamily="34"/>
                <a:cs typeface="Noto Sans" panose="020B0502040504020204" pitchFamily="34"/>
              </a:defRPr>
            </a:lvl1pPr>
          </a:lstStyle>
          <a:p>
            <a:r>
              <a:rPr lang="de-DE"/>
              <a:t>Lit</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34434" y="1808163"/>
            <a:ext cx="5659967" cy="45085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1" y="1808163"/>
            <a:ext cx="5659967" cy="45085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8">
            <a:extLst>
              <a:ext uri="{FF2B5EF4-FFF2-40B4-BE49-F238E27FC236}">
                <a16:creationId xmlns:a16="http://schemas.microsoft.com/office/drawing/2014/main" id="{6582080F-5F43-4142-9596-D8E819BF385A}"/>
              </a:ext>
            </a:extLst>
          </p:cNvPr>
          <p:cNvSpPr>
            <a:spLocks noGrp="1" noChangeArrowheads="1"/>
          </p:cNvSpPr>
          <p:nvPr>
            <p:ph type="ftr" sz="quarter" idx="10"/>
          </p:nvPr>
        </p:nvSpPr>
        <p:spPr>
          <a:xfrm>
            <a:off x="334433" y="6481764"/>
            <a:ext cx="11523133" cy="376236"/>
          </a:xfrm>
          <a:prstGeom prst="rect">
            <a:avLst/>
          </a:prstGeom>
          <a:ln/>
        </p:spPr>
        <p:txBody>
          <a:bodyPr anchor="ctr"/>
          <a:lstStyle>
            <a:lvl1pPr>
              <a:defRPr sz="1400">
                <a:latin typeface="Noto Sans" panose="020B0502040504020204" pitchFamily="34"/>
                <a:ea typeface="Noto Sans" panose="020B0502040504020204" pitchFamily="34"/>
                <a:cs typeface="Noto Sans" panose="020B0502040504020204" pitchFamily="34"/>
              </a:defRPr>
            </a:lvl1pPr>
          </a:lstStyle>
          <a:p>
            <a:r>
              <a:rPr lang="de-DE"/>
              <a:t>Lit</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1600"/>
            </a:lvl1pPr>
            <a:lvl2pPr marL="355600" indent="-176213">
              <a:buClr>
                <a:schemeClr val="accent6"/>
              </a:buClr>
              <a:buFont typeface="Wingdings" panose="05000000000000000000" pitchFamily="2" charset="2"/>
              <a:buChar char="§"/>
              <a:defRPr sz="1600"/>
            </a:lvl2pPr>
            <a:lvl3pPr marL="723900" indent="-188913">
              <a:buClr>
                <a:schemeClr val="tx2"/>
              </a:buClr>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1600"/>
            </a:lvl1pPr>
            <a:lvl2pPr marL="355600" indent="-176213">
              <a:defRPr lang="en-US" sz="1600" dirty="0" smtClean="0">
                <a:solidFill>
                  <a:srgbClr val="000000"/>
                </a:solidFill>
                <a:latin typeface="+mn-lt"/>
              </a:defRPr>
            </a:lvl2pPr>
            <a:lvl3pPr marL="723900" indent="-188913">
              <a:defRPr lang="en-US" sz="1600" dirty="0" smtClean="0">
                <a:solidFill>
                  <a:srgbClr val="000000"/>
                </a:solidFill>
                <a:latin typeface="+mn-lt"/>
              </a:defRPr>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 8">
            <a:extLst>
              <a:ext uri="{FF2B5EF4-FFF2-40B4-BE49-F238E27FC236}">
                <a16:creationId xmlns:a16="http://schemas.microsoft.com/office/drawing/2014/main" id="{645F97F1-5465-41E5-B646-C23F83F474A0}"/>
              </a:ext>
            </a:extLst>
          </p:cNvPr>
          <p:cNvSpPr>
            <a:spLocks noGrp="1" noChangeArrowheads="1"/>
          </p:cNvSpPr>
          <p:nvPr>
            <p:ph type="ftr" sz="quarter" idx="10"/>
          </p:nvPr>
        </p:nvSpPr>
        <p:spPr>
          <a:xfrm>
            <a:off x="334433" y="6481764"/>
            <a:ext cx="11523133" cy="376236"/>
          </a:xfrm>
          <a:prstGeom prst="rect">
            <a:avLst/>
          </a:prstGeom>
          <a:ln/>
        </p:spPr>
        <p:txBody>
          <a:bodyPr anchor="ctr"/>
          <a:lstStyle>
            <a:lvl1pPr>
              <a:defRPr sz="1400">
                <a:latin typeface="Noto Sans" panose="020B0502040504020204" pitchFamily="34"/>
                <a:ea typeface="Noto Sans" panose="020B0502040504020204" pitchFamily="34"/>
                <a:cs typeface="Noto Sans" panose="020B0502040504020204" pitchFamily="34"/>
              </a:defRPr>
            </a:lvl1pPr>
          </a:lstStyle>
          <a:p>
            <a:r>
              <a:rPr lang="de-DE"/>
              <a:t>Lit</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Rectangle 8">
            <a:extLst>
              <a:ext uri="{FF2B5EF4-FFF2-40B4-BE49-F238E27FC236}">
                <a16:creationId xmlns:a16="http://schemas.microsoft.com/office/drawing/2014/main" id="{F9B772AC-6585-4357-8DA2-F3588B30338E}"/>
              </a:ext>
            </a:extLst>
          </p:cNvPr>
          <p:cNvSpPr txBox="1">
            <a:spLocks noChangeArrowheads="1"/>
          </p:cNvSpPr>
          <p:nvPr userDrawn="1"/>
        </p:nvSpPr>
        <p:spPr>
          <a:xfrm>
            <a:off x="334433" y="6481764"/>
            <a:ext cx="11523133" cy="376236"/>
          </a:xfrm>
          <a:prstGeom prst="rect">
            <a:avLst/>
          </a:prstGeom>
          <a:ln/>
        </p:spPr>
        <p:txBody>
          <a:bodyPr anchor="ctr"/>
          <a:lstStyle>
            <a:defPPr>
              <a:defRPr lang="en-US"/>
            </a:defPPr>
            <a:lvl1pPr algn="l" rtl="0" fontAlgn="base">
              <a:spcBef>
                <a:spcPct val="0"/>
              </a:spcBef>
              <a:spcAft>
                <a:spcPct val="0"/>
              </a:spcAft>
              <a:defRPr sz="1400" kern="1200">
                <a:solidFill>
                  <a:schemeClr val="tx1"/>
                </a:solidFill>
                <a:latin typeface="Noto Sans" panose="020B0502040504020204" pitchFamily="34"/>
                <a:ea typeface="Noto Sans" panose="020B0502040504020204" pitchFamily="34"/>
                <a:cs typeface="Noto Sans" panose="020B0502040504020204" pitchFamily="34"/>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t>Lit</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51138113-0E8A-4D2B-A1E2-F4BEDBB967BE}"/>
              </a:ext>
            </a:extLst>
          </p:cNvPr>
          <p:cNvSpPr txBox="1">
            <a:spLocks noChangeArrowheads="1"/>
          </p:cNvSpPr>
          <p:nvPr userDrawn="1"/>
        </p:nvSpPr>
        <p:spPr>
          <a:xfrm>
            <a:off x="334433" y="6481764"/>
            <a:ext cx="11523133" cy="376236"/>
          </a:xfrm>
          <a:prstGeom prst="rect">
            <a:avLst/>
          </a:prstGeom>
          <a:ln/>
        </p:spPr>
        <p:txBody>
          <a:bodyPr anchor="ctr"/>
          <a:lstStyle>
            <a:defPPr>
              <a:defRPr lang="en-US"/>
            </a:defPPr>
            <a:lvl1pPr algn="l" rtl="0" fontAlgn="base">
              <a:spcBef>
                <a:spcPct val="0"/>
              </a:spcBef>
              <a:spcAft>
                <a:spcPct val="0"/>
              </a:spcAft>
              <a:defRPr sz="1400" kern="1200">
                <a:solidFill>
                  <a:schemeClr val="tx1"/>
                </a:solidFill>
                <a:latin typeface="Noto Sans" panose="020B0502040504020204" pitchFamily="34"/>
                <a:ea typeface="Noto Sans" panose="020B0502040504020204" pitchFamily="34"/>
                <a:cs typeface="Noto Sans" panose="020B0502040504020204" pitchFamily="34"/>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t>Lit</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Rectangle 8">
            <a:extLst>
              <a:ext uri="{FF2B5EF4-FFF2-40B4-BE49-F238E27FC236}">
                <a16:creationId xmlns:a16="http://schemas.microsoft.com/office/drawing/2014/main" id="{77C514A1-F3B9-4812-9E87-3925F7DDE183}"/>
              </a:ext>
            </a:extLst>
          </p:cNvPr>
          <p:cNvSpPr txBox="1">
            <a:spLocks noChangeArrowheads="1"/>
          </p:cNvSpPr>
          <p:nvPr userDrawn="1"/>
        </p:nvSpPr>
        <p:spPr>
          <a:xfrm>
            <a:off x="334433" y="6481764"/>
            <a:ext cx="11523133" cy="376236"/>
          </a:xfrm>
          <a:prstGeom prst="rect">
            <a:avLst/>
          </a:prstGeom>
          <a:ln/>
        </p:spPr>
        <p:txBody>
          <a:bodyPr anchor="ctr"/>
          <a:lstStyle>
            <a:defPPr>
              <a:defRPr lang="en-US"/>
            </a:defPPr>
            <a:lvl1pPr algn="l" rtl="0" fontAlgn="base">
              <a:spcBef>
                <a:spcPct val="0"/>
              </a:spcBef>
              <a:spcAft>
                <a:spcPct val="0"/>
              </a:spcAft>
              <a:defRPr sz="1400" kern="1200">
                <a:solidFill>
                  <a:schemeClr val="tx1"/>
                </a:solidFill>
                <a:latin typeface="Noto Sans" panose="020B0502040504020204" pitchFamily="34"/>
                <a:ea typeface="Noto Sans" panose="020B0502040504020204" pitchFamily="34"/>
                <a:cs typeface="Noto Sans" panose="020B0502040504020204" pitchFamily="34"/>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t>Lit</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bwMode="auto">
          <a:xfrm>
            <a:off x="334434" y="1619251"/>
            <a:ext cx="11523133" cy="486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052" name="Rectangle 5"/>
          <p:cNvSpPr>
            <a:spLocks noGrp="1" noChangeArrowheads="1"/>
          </p:cNvSpPr>
          <p:nvPr>
            <p:ph type="title"/>
          </p:nvPr>
        </p:nvSpPr>
        <p:spPr bwMode="auto">
          <a:xfrm>
            <a:off x="334434" y="946151"/>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err="1"/>
              <a:t>Mastertitelformat</a:t>
            </a:r>
            <a:r>
              <a:rPr lang="en-GB" noProof="0" dirty="0"/>
              <a:t> </a:t>
            </a:r>
            <a:r>
              <a:rPr lang="en-GB" noProof="0" dirty="0" err="1"/>
              <a:t>bearbeiten</a:t>
            </a:r>
            <a:endParaRPr lang="en-GB" noProof="0" dirty="0"/>
          </a:p>
        </p:txBody>
      </p:sp>
      <p:pic>
        <p:nvPicPr>
          <p:cNvPr id="8" name="Picture 24" descr="Logo_RGB_300dpi">
            <a:extLst>
              <a:ext uri="{FF2B5EF4-FFF2-40B4-BE49-F238E27FC236}">
                <a16:creationId xmlns:a16="http://schemas.microsoft.com/office/drawing/2014/main" id="{A87E2453-72E4-4C83-A5C3-193E95FB426F}"/>
              </a:ext>
            </a:extLst>
          </p:cNvPr>
          <p:cNvPicPr>
            <a:picLocks noChangeAspect="1" noChangeArrowheads="1"/>
          </p:cNvPicPr>
          <p:nvPr userDrawn="1"/>
        </p:nvPicPr>
        <p:blipFill>
          <a:blip r:embed="rId10" cstate="print"/>
          <a:srcRect/>
          <a:stretch>
            <a:fillRect/>
          </a:stretch>
        </p:blipFill>
        <p:spPr bwMode="auto">
          <a:xfrm>
            <a:off x="10084151" y="6139790"/>
            <a:ext cx="1897323" cy="501732"/>
          </a:xfrm>
          <a:prstGeom prst="rect">
            <a:avLst/>
          </a:prstGeom>
          <a:noFill/>
          <a:ln w="9525">
            <a:noFill/>
            <a:miter lim="800000"/>
            <a:headEnd/>
            <a:tailEnd/>
          </a:ln>
        </p:spPr>
      </p:pic>
      <p:cxnSp>
        <p:nvCxnSpPr>
          <p:cNvPr id="9" name="Gerader Verbinder 8">
            <a:extLst>
              <a:ext uri="{FF2B5EF4-FFF2-40B4-BE49-F238E27FC236}">
                <a16:creationId xmlns:a16="http://schemas.microsoft.com/office/drawing/2014/main" id="{0551D1EF-9EC9-48F4-9383-9F131F6B0B18}"/>
              </a:ext>
            </a:extLst>
          </p:cNvPr>
          <p:cNvCxnSpPr>
            <a:cxnSpLocks/>
          </p:cNvCxnSpPr>
          <p:nvPr userDrawn="1"/>
        </p:nvCxnSpPr>
        <p:spPr bwMode="auto">
          <a:xfrm>
            <a:off x="0" y="6479452"/>
            <a:ext cx="11094720" cy="2312"/>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79" r:id="rId1"/>
    <p:sldLayoutId id="2147483689" r:id="rId2"/>
    <p:sldLayoutId id="2147483688" r:id="rId3"/>
    <p:sldLayoutId id="2147483687" r:id="rId4"/>
    <p:sldLayoutId id="2147483686" r:id="rId5"/>
    <p:sldLayoutId id="2147483685" r:id="rId6"/>
    <p:sldLayoutId id="2147483684" r:id="rId7"/>
    <p:sldLayoutId id="2147483683" r:id="rId8"/>
  </p:sldLayoutIdLst>
  <p:transition spd="slow"/>
  <p:hf sldNum="0" hdr="0" dt="0"/>
  <p:txStyles>
    <p:titleStyle>
      <a:lvl1pPr algn="l" rtl="0" eaLnBrk="1" fontAlgn="base" hangingPunct="1">
        <a:lnSpc>
          <a:spcPct val="85000"/>
        </a:lnSpc>
        <a:spcBef>
          <a:spcPct val="0"/>
        </a:spcBef>
        <a:spcAft>
          <a:spcPct val="0"/>
        </a:spcAft>
        <a:defRPr sz="3000" b="1">
          <a:solidFill>
            <a:srgbClr val="003366"/>
          </a:solidFill>
          <a:latin typeface="Noto Sans" panose="020B0502040504020204" pitchFamily="34"/>
          <a:ea typeface="Noto Sans" panose="020B0502040504020204" pitchFamily="34"/>
          <a:cs typeface="Noto Sans" panose="020B0502040504020204" pitchFamily="34"/>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sz="1600">
          <a:solidFill>
            <a:srgbClr val="000000"/>
          </a:solidFill>
          <a:latin typeface="Noto Sans" panose="020B0502040504020204" pitchFamily="34"/>
          <a:ea typeface="Noto Sans" panose="020B0502040504020204" pitchFamily="34"/>
          <a:cs typeface="Noto Sans" panose="020B0502040504020204" pitchFamily="34"/>
        </a:defRPr>
      </a:lvl1pPr>
      <a:lvl2pPr marL="355600" indent="-176213" algn="l" rtl="0" eaLnBrk="1" fontAlgn="base" hangingPunct="1">
        <a:lnSpc>
          <a:spcPct val="102000"/>
        </a:lnSpc>
        <a:spcBef>
          <a:spcPts val="500"/>
        </a:spcBef>
        <a:spcAft>
          <a:spcPct val="0"/>
        </a:spcAft>
        <a:buClr>
          <a:schemeClr val="accent6"/>
        </a:buClr>
        <a:buFont typeface="Wingdings" panose="05000000000000000000" pitchFamily="2" charset="2"/>
        <a:buChar char="§"/>
        <a:defRPr sz="1600">
          <a:solidFill>
            <a:srgbClr val="000000"/>
          </a:solidFill>
          <a:latin typeface="Noto Sans" panose="020B0502040504020204" pitchFamily="34"/>
          <a:ea typeface="Noto Sans" panose="020B0502040504020204" pitchFamily="34"/>
          <a:cs typeface="Noto Sans" panose="020B0502040504020204" pitchFamily="34"/>
        </a:defRPr>
      </a:lvl2pPr>
      <a:lvl3pPr marL="723900" indent="-188913" algn="l" rtl="0" eaLnBrk="1" fontAlgn="base" hangingPunct="1">
        <a:lnSpc>
          <a:spcPct val="102000"/>
        </a:lnSpc>
        <a:spcBef>
          <a:spcPts val="500"/>
        </a:spcBef>
        <a:spcAft>
          <a:spcPct val="0"/>
        </a:spcAft>
        <a:buClr>
          <a:schemeClr val="tx2"/>
        </a:buClr>
        <a:buFont typeface="Arial" panose="020B0604020202020204" pitchFamily="34" charset="0"/>
        <a:buChar char="•"/>
        <a:defRPr sz="1600">
          <a:solidFill>
            <a:srgbClr val="000000"/>
          </a:solidFill>
          <a:latin typeface="Noto Sans" panose="020B0502040504020204" pitchFamily="34"/>
          <a:ea typeface="Noto Sans" panose="020B0502040504020204" pitchFamily="34"/>
          <a:cs typeface="Noto Sans" panose="020B0502040504020204" pitchFamily="34"/>
        </a:defRPr>
      </a:lvl3pPr>
      <a:lvl4pPr marL="1079500" indent="-176213" algn="l" rtl="0" eaLnBrk="1" fontAlgn="base" hangingPunct="1">
        <a:lnSpc>
          <a:spcPct val="102000"/>
        </a:lnSpc>
        <a:spcBef>
          <a:spcPts val="500"/>
        </a:spcBef>
        <a:spcAft>
          <a:spcPct val="0"/>
        </a:spcAft>
        <a:buClr>
          <a:srgbClr val="000000"/>
        </a:buClr>
        <a:buChar char="-"/>
        <a:defRPr sz="1600">
          <a:solidFill>
            <a:srgbClr val="000000"/>
          </a:solidFill>
          <a:latin typeface="Noto Sans" panose="020B0502040504020204" pitchFamily="34"/>
          <a:ea typeface="Noto Sans" panose="020B0502040504020204" pitchFamily="34"/>
          <a:cs typeface="Noto Sans" panose="020B0502040504020204" pitchFamily="34"/>
        </a:defRPr>
      </a:lvl4pPr>
      <a:lvl5pPr marL="1435100" indent="-176213" algn="l" rtl="0" eaLnBrk="1" fontAlgn="base" hangingPunct="1">
        <a:lnSpc>
          <a:spcPct val="102000"/>
        </a:lnSpc>
        <a:spcBef>
          <a:spcPts val="500"/>
        </a:spcBef>
        <a:spcAft>
          <a:spcPct val="0"/>
        </a:spcAft>
        <a:buClr>
          <a:srgbClr val="000000"/>
        </a:buClr>
        <a:buChar char="-"/>
        <a:defRPr sz="1600">
          <a:solidFill>
            <a:srgbClr val="000000"/>
          </a:solidFill>
          <a:latin typeface="Noto Sans" panose="020B0502040504020204" pitchFamily="34"/>
          <a:ea typeface="Noto Sans" panose="020B0502040504020204" pitchFamily="34"/>
          <a:cs typeface="Noto Sans" panose="020B0502040504020204" pitchFamily="34"/>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ommons.wikimedia.org/wiki/File:Gray956.p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ail.usc.edu/span/rtmri_ipa/je_2015.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hyperlink" Target="https://sail.usc.edu/span/rtmri_ipa/je_2015.html"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0.png"/><Relationship Id="rId5" Type="http://schemas.openxmlformats.org/officeDocument/2006/relationships/hyperlink" Target="https://sail.usc.edu/span/rtmri_ipa/je_2015.html"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hyperlink" Target="https://sail.usc.edu/span/rtmri_ipa/je_2015.html" TargetMode="External"/><Relationship Id="rId5" Type="http://schemas.openxmlformats.org/officeDocument/2006/relationships/image" Target="../media/image1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hyperlink" Target="https://sail.usc.edu/span/rtmri_ipa/je_2015.html" TargetMode="External"/><Relationship Id="rId5" Type="http://schemas.openxmlformats.org/officeDocument/2006/relationships/image" Target="../media/image1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hyperlink" Target="https://sail.usc.edu/span/rtmri_ipa/je_2015.html"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hyperlink" Target="https://sail.usc.edu/span/rtmri_ipa/je_2015.html"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pa.typeit.org/" TargetMode="External"/><Relationship Id="rId2" Type="http://schemas.openxmlformats.org/officeDocument/2006/relationships/hyperlink" Target="http://www.internationalphoneticassociation.org/IPAcharts/IPA_chart_orig/pdfs/IPA_Kiel_2020_full.pdf" TargetMode="External"/><Relationship Id="rId1" Type="http://schemas.openxmlformats.org/officeDocument/2006/relationships/slideLayout" Target="../slideLayouts/slideLayout2.xml"/><Relationship Id="rId5" Type="http://schemas.openxmlformats.org/officeDocument/2006/relationships/hyperlink" Target="http://www.yorku.ca/earmstro/ipa/consonants.html" TargetMode="External"/><Relationship Id="rId4" Type="http://schemas.openxmlformats.org/officeDocument/2006/relationships/hyperlink" Target="http://ipa.typeit.org/f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ternationalphoneticassociation.org/IPAcharts/IPA_chart_orig/pdfs/IPA_Kiel_2020_ful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ternationalphoneticassociation.org/IPAcharts/IPA_chart_orig/pdfs/IPA_Kiel_2020_full.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8356B09D-86DD-4C0D-A8B8-1F630295BF5D}"/>
              </a:ext>
            </a:extLst>
          </p:cNvPr>
          <p:cNvSpPr>
            <a:spLocks noGrp="1"/>
          </p:cNvSpPr>
          <p:nvPr>
            <p:ph type="subTitle" idx="1"/>
          </p:nvPr>
        </p:nvSpPr>
        <p:spPr/>
        <p:txBody>
          <a:bodyPr/>
          <a:lstStyle/>
          <a:p>
            <a:r>
              <a:rPr lang="en-GB" dirty="0">
                <a:latin typeface="+mj-lt"/>
              </a:rPr>
              <a:t>Week 2: Speech and writing</a:t>
            </a:r>
          </a:p>
        </p:txBody>
      </p:sp>
      <p:sp>
        <p:nvSpPr>
          <p:cNvPr id="3" name="Titel 2">
            <a:extLst>
              <a:ext uri="{FF2B5EF4-FFF2-40B4-BE49-F238E27FC236}">
                <a16:creationId xmlns:a16="http://schemas.microsoft.com/office/drawing/2014/main" id="{AB5A51B9-98FC-4DF7-9393-AFB6FE229856}"/>
              </a:ext>
            </a:extLst>
          </p:cNvPr>
          <p:cNvSpPr>
            <a:spLocks noGrp="1"/>
          </p:cNvSpPr>
          <p:nvPr>
            <p:ph type="ctrTitle"/>
          </p:nvPr>
        </p:nvSpPr>
        <p:spPr/>
        <p:txBody>
          <a:bodyPr anchor="b"/>
          <a:lstStyle/>
          <a:p>
            <a:r>
              <a:rPr lang="en-GB" dirty="0">
                <a:latin typeface="+mj-lt"/>
              </a:rPr>
              <a:t>Introduction to linguistics</a:t>
            </a:r>
          </a:p>
        </p:txBody>
      </p:sp>
    </p:spTree>
    <p:extLst>
      <p:ext uri="{BB962C8B-B14F-4D97-AF65-F5344CB8AC3E}">
        <p14:creationId xmlns:p14="http://schemas.microsoft.com/office/powerpoint/2010/main" val="372558688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0B514-C2CA-8342-8258-51BFEC1FD922}"/>
              </a:ext>
            </a:extLst>
          </p:cNvPr>
          <p:cNvSpPr>
            <a:spLocks noGrp="1"/>
          </p:cNvSpPr>
          <p:nvPr>
            <p:ph type="title"/>
          </p:nvPr>
        </p:nvSpPr>
        <p:spPr/>
        <p:txBody>
          <a:bodyPr/>
          <a:lstStyle/>
          <a:p>
            <a:r>
              <a:rPr lang="en-GB" b="1" dirty="0">
                <a:latin typeface="+mj-lt"/>
              </a:rPr>
              <a:t>Speech organs: Vocal cords</a:t>
            </a:r>
          </a:p>
        </p:txBody>
      </p:sp>
      <p:pic>
        <p:nvPicPr>
          <p:cNvPr id="6" name="Inhaltsplatzhalter 5" descr="Ein Bild, das Text, Buch enthält.&#10;&#10;&#10;&#10;Automatisch generierte Beschreibung">
            <a:extLst>
              <a:ext uri="{FF2B5EF4-FFF2-40B4-BE49-F238E27FC236}">
                <a16:creationId xmlns:a16="http://schemas.microsoft.com/office/drawing/2014/main" id="{3F651949-ACFB-F040-B379-DC08CFE42B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5079" y="946151"/>
            <a:ext cx="6422487" cy="5052357"/>
          </a:xfrm>
        </p:spPr>
      </p:pic>
      <p:sp>
        <p:nvSpPr>
          <p:cNvPr id="5" name="Fußzeilenplatzhalter 3">
            <a:extLst>
              <a:ext uri="{FF2B5EF4-FFF2-40B4-BE49-F238E27FC236}">
                <a16:creationId xmlns:a16="http://schemas.microsoft.com/office/drawing/2014/main" id="{8BEB3B9D-E069-AC40-B32D-D8A5B647958E}"/>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dirty="0"/>
              <a:t>Introduction to Linguistics (17309), Winter 2020/2021, Martin Konvička</a:t>
            </a:r>
          </a:p>
        </p:txBody>
      </p:sp>
      <p:sp>
        <p:nvSpPr>
          <p:cNvPr id="3" name="Rechteck 2">
            <a:extLst>
              <a:ext uri="{FF2B5EF4-FFF2-40B4-BE49-F238E27FC236}">
                <a16:creationId xmlns:a16="http://schemas.microsoft.com/office/drawing/2014/main" id="{C5D6E39B-FCCC-1749-A10E-59327F3FB5C7}"/>
              </a:ext>
            </a:extLst>
          </p:cNvPr>
          <p:cNvSpPr/>
          <p:nvPr/>
        </p:nvSpPr>
        <p:spPr>
          <a:xfrm>
            <a:off x="0" y="6517200"/>
            <a:ext cx="5083443" cy="276999"/>
          </a:xfrm>
          <a:prstGeom prst="rect">
            <a:avLst/>
          </a:prstGeom>
        </p:spPr>
        <p:txBody>
          <a:bodyPr wrap="none">
            <a:spAutoFit/>
          </a:bodyPr>
          <a:lstStyle/>
          <a:p>
            <a:r>
              <a:rPr lang="en-GB" sz="1200" dirty="0">
                <a:hlinkClick r:id="rId4"/>
              </a:rPr>
              <a:t>https://commons.wikimedia.org/wiki/File:Gray956.png</a:t>
            </a:r>
            <a:r>
              <a:rPr lang="en-GB" sz="1200" dirty="0"/>
              <a:t> [28 October 2020]</a:t>
            </a:r>
          </a:p>
        </p:txBody>
      </p:sp>
      <p:pic>
        <p:nvPicPr>
          <p:cNvPr id="7" name="Grafik 6">
            <a:extLst>
              <a:ext uri="{FF2B5EF4-FFF2-40B4-BE49-F238E27FC236}">
                <a16:creationId xmlns:a16="http://schemas.microsoft.com/office/drawing/2014/main" id="{07D9C1A0-1A06-684C-B922-81352FE2DDE3}"/>
              </a:ext>
            </a:extLst>
          </p:cNvPr>
          <p:cNvPicPr>
            <a:picLocks noChangeAspect="1"/>
          </p:cNvPicPr>
          <p:nvPr/>
        </p:nvPicPr>
        <p:blipFill rotWithShape="1">
          <a:blip r:embed="rId5">
            <a:extLst>
              <a:ext uri="{28A0092B-C50C-407E-A947-70E740481C1C}">
                <a14:useLocalDpi xmlns:a14="http://schemas.microsoft.com/office/drawing/2010/main" val="0"/>
              </a:ext>
            </a:extLst>
          </a:blip>
          <a:srcRect r="48947"/>
          <a:stretch/>
        </p:blipFill>
        <p:spPr>
          <a:xfrm>
            <a:off x="449263" y="1795461"/>
            <a:ext cx="4058010" cy="2076451"/>
          </a:xfrm>
          <a:prstGeom prst="rect">
            <a:avLst/>
          </a:prstGeom>
        </p:spPr>
      </p:pic>
      <p:pic>
        <p:nvPicPr>
          <p:cNvPr id="8" name="Grafik 7">
            <a:extLst>
              <a:ext uri="{FF2B5EF4-FFF2-40B4-BE49-F238E27FC236}">
                <a16:creationId xmlns:a16="http://schemas.microsoft.com/office/drawing/2014/main" id="{D608C695-8BE3-184F-ADC8-DD51E6196F0A}"/>
              </a:ext>
            </a:extLst>
          </p:cNvPr>
          <p:cNvPicPr>
            <a:picLocks noChangeAspect="1"/>
          </p:cNvPicPr>
          <p:nvPr/>
        </p:nvPicPr>
        <p:blipFill rotWithShape="1">
          <a:blip r:embed="rId5">
            <a:extLst>
              <a:ext uri="{28A0092B-C50C-407E-A947-70E740481C1C}">
                <a14:useLocalDpi xmlns:a14="http://schemas.microsoft.com/office/drawing/2010/main" val="0"/>
              </a:ext>
            </a:extLst>
          </a:blip>
          <a:srcRect l="48947"/>
          <a:stretch/>
        </p:blipFill>
        <p:spPr>
          <a:xfrm>
            <a:off x="449263" y="3943352"/>
            <a:ext cx="4058010" cy="2076450"/>
          </a:xfrm>
          <a:prstGeom prst="rect">
            <a:avLst/>
          </a:prstGeom>
        </p:spPr>
      </p:pic>
      <p:sp>
        <p:nvSpPr>
          <p:cNvPr id="9" name="Rectangle 4">
            <a:extLst>
              <a:ext uri="{FF2B5EF4-FFF2-40B4-BE49-F238E27FC236}">
                <a16:creationId xmlns:a16="http://schemas.microsoft.com/office/drawing/2014/main" id="{EE971318-D2CE-1046-802C-AD52AB642A84}"/>
              </a:ext>
            </a:extLst>
          </p:cNvPr>
          <p:cNvSpPr/>
          <p:nvPr/>
        </p:nvSpPr>
        <p:spPr>
          <a:xfrm>
            <a:off x="449263" y="6019802"/>
            <a:ext cx="3139953" cy="338554"/>
          </a:xfrm>
          <a:prstGeom prst="rect">
            <a:avLst/>
          </a:prstGeom>
        </p:spPr>
        <p:txBody>
          <a:bodyPr wrap="square">
            <a:spAutoFit/>
          </a:bodyPr>
          <a:lstStyle/>
          <a:p>
            <a:r>
              <a:rPr lang="en-GB" sz="1600" dirty="0" err="1">
                <a:latin typeface="+mn-lt"/>
              </a:rPr>
              <a:t>Bieswanger</a:t>
            </a:r>
            <a:r>
              <a:rPr lang="en-GB" sz="1600" dirty="0">
                <a:latin typeface="+mn-lt"/>
              </a:rPr>
              <a:t> &amp; Becker (2017: 43)</a:t>
            </a:r>
          </a:p>
        </p:txBody>
      </p:sp>
    </p:spTree>
    <p:extLst>
      <p:ext uri="{BB962C8B-B14F-4D97-AF65-F5344CB8AC3E}">
        <p14:creationId xmlns:p14="http://schemas.microsoft.com/office/powerpoint/2010/main" val="14014948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675E4-95B0-FF4D-AFCA-C230AB8C438D}"/>
              </a:ext>
            </a:extLst>
          </p:cNvPr>
          <p:cNvSpPr>
            <a:spLocks noGrp="1"/>
          </p:cNvSpPr>
          <p:nvPr>
            <p:ph type="title"/>
          </p:nvPr>
        </p:nvSpPr>
        <p:spPr/>
        <p:txBody>
          <a:bodyPr/>
          <a:lstStyle/>
          <a:p>
            <a:r>
              <a:rPr lang="en-GB" b="1" dirty="0">
                <a:latin typeface="+mj-lt"/>
              </a:rPr>
              <a:t>How does speaking look like?</a:t>
            </a:r>
          </a:p>
        </p:txBody>
      </p:sp>
      <p:sp>
        <p:nvSpPr>
          <p:cNvPr id="3" name="Inhaltsplatzhalter 2">
            <a:extLst>
              <a:ext uri="{FF2B5EF4-FFF2-40B4-BE49-F238E27FC236}">
                <a16:creationId xmlns:a16="http://schemas.microsoft.com/office/drawing/2014/main" id="{232BFBB0-9434-0F48-8B7F-77F16927B466}"/>
              </a:ext>
            </a:extLst>
          </p:cNvPr>
          <p:cNvSpPr>
            <a:spLocks noGrp="1"/>
          </p:cNvSpPr>
          <p:nvPr>
            <p:ph idx="1"/>
          </p:nvPr>
        </p:nvSpPr>
        <p:spPr/>
        <p:txBody>
          <a:bodyPr/>
          <a:lstStyle/>
          <a:p>
            <a:pPr algn="just">
              <a:lnSpc>
                <a:spcPct val="150000"/>
              </a:lnSpc>
            </a:pPr>
            <a:r>
              <a:rPr lang="en-GB" dirty="0">
                <a:latin typeface="+mn-lt"/>
              </a:rPr>
              <a:t>You wish to know all about my grandfather. Well, he is nearly 93 years old, yet he still thinks swiftly as ever. He dresses himself in an old black frock coat usually several buttons missing. A long beard clings to his chin, giving those who observe him a pronounced feeling of the utmost respect. When he speaks, his voice is just a bit cracked and quivers a bit. Twice each day he plays skilfully and with zest upon a small organ. Except in the winter when the snow or ice prevents, he slowly takes a short walk in the open air each day. We have often urged him to walk more and smoke less, but he always answers ‘Banana oil!’ Grandfather likes to be modern in his language.</a:t>
            </a:r>
          </a:p>
          <a:p>
            <a:pPr algn="just">
              <a:lnSpc>
                <a:spcPct val="100000"/>
              </a:lnSpc>
            </a:pPr>
            <a:endParaRPr lang="en-GB" dirty="0"/>
          </a:p>
          <a:p>
            <a:pPr algn="just">
              <a:lnSpc>
                <a:spcPct val="100000"/>
              </a:lnSpc>
            </a:pPr>
            <a:endParaRPr lang="en-GB" dirty="0"/>
          </a:p>
        </p:txBody>
      </p:sp>
      <p:sp>
        <p:nvSpPr>
          <p:cNvPr id="5" name="Fußzeilenplatzhalter 3">
            <a:extLst>
              <a:ext uri="{FF2B5EF4-FFF2-40B4-BE49-F238E27FC236}">
                <a16:creationId xmlns:a16="http://schemas.microsoft.com/office/drawing/2014/main" id="{1D6A3368-A94E-FB42-A481-F371EC237744}"/>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
        <p:nvSpPr>
          <p:cNvPr id="4" name="Rechteck 3">
            <a:extLst>
              <a:ext uri="{FF2B5EF4-FFF2-40B4-BE49-F238E27FC236}">
                <a16:creationId xmlns:a16="http://schemas.microsoft.com/office/drawing/2014/main" id="{1B17F809-6CD6-6542-87F1-8B350BD3452C}"/>
              </a:ext>
            </a:extLst>
          </p:cNvPr>
          <p:cNvSpPr/>
          <p:nvPr/>
        </p:nvSpPr>
        <p:spPr>
          <a:xfrm>
            <a:off x="104775" y="6492700"/>
            <a:ext cx="4710113" cy="276999"/>
          </a:xfrm>
          <a:prstGeom prst="rect">
            <a:avLst/>
          </a:prstGeom>
        </p:spPr>
        <p:txBody>
          <a:bodyPr wrap="square">
            <a:spAutoFit/>
          </a:bodyPr>
          <a:lstStyle/>
          <a:p>
            <a:pPr algn="r">
              <a:lnSpc>
                <a:spcPct val="100000"/>
              </a:lnSpc>
            </a:pPr>
            <a:r>
              <a:rPr lang="en-GB" sz="1200" dirty="0">
                <a:hlinkClick r:id="rId3"/>
              </a:rPr>
              <a:t>https://sail.usc.edu/span/rtmri_ipa/je_2015.html</a:t>
            </a:r>
            <a:r>
              <a:rPr lang="en-GB" sz="1200" dirty="0"/>
              <a:t> [28 October 2020]</a:t>
            </a:r>
          </a:p>
        </p:txBody>
      </p:sp>
    </p:spTree>
    <p:extLst>
      <p:ext uri="{BB962C8B-B14F-4D97-AF65-F5344CB8AC3E}">
        <p14:creationId xmlns:p14="http://schemas.microsoft.com/office/powerpoint/2010/main" val="19556919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675E4-95B0-FF4D-AFCA-C230AB8C438D}"/>
              </a:ext>
            </a:extLst>
          </p:cNvPr>
          <p:cNvSpPr>
            <a:spLocks noGrp="1"/>
          </p:cNvSpPr>
          <p:nvPr>
            <p:ph type="title"/>
          </p:nvPr>
        </p:nvSpPr>
        <p:spPr/>
        <p:txBody>
          <a:bodyPr/>
          <a:lstStyle/>
          <a:p>
            <a:r>
              <a:rPr lang="en-GB" b="1" dirty="0">
                <a:latin typeface="+mj-lt"/>
              </a:rPr>
              <a:t>How does speaking look like?</a:t>
            </a:r>
          </a:p>
        </p:txBody>
      </p:sp>
      <p:sp>
        <p:nvSpPr>
          <p:cNvPr id="3" name="Inhaltsplatzhalter 2">
            <a:extLst>
              <a:ext uri="{FF2B5EF4-FFF2-40B4-BE49-F238E27FC236}">
                <a16:creationId xmlns:a16="http://schemas.microsoft.com/office/drawing/2014/main" id="{232BFBB0-9434-0F48-8B7F-77F16927B466}"/>
              </a:ext>
            </a:extLst>
          </p:cNvPr>
          <p:cNvSpPr>
            <a:spLocks noGrp="1"/>
          </p:cNvSpPr>
          <p:nvPr>
            <p:ph idx="1"/>
          </p:nvPr>
        </p:nvSpPr>
        <p:spPr/>
        <p:txBody>
          <a:bodyPr/>
          <a:lstStyle/>
          <a:p>
            <a:pPr algn="just">
              <a:lnSpc>
                <a:spcPct val="150000"/>
              </a:lnSpc>
            </a:pPr>
            <a:r>
              <a:rPr lang="en-GB" dirty="0">
                <a:latin typeface="+mn-lt"/>
              </a:rPr>
              <a:t>You wish to know all about my grandfather. Well, he is nearly 93 years old, yet he still thinks swiftly as ever. He dresses himself in an old black frock coat usually several buttons missing. A long beard clings to his chin, giving those who observe him a pronounced feeling of the utmost respect. When he speaks, his voice is just a bit cracked and quivers a bit. Twice each day he plays skilfully and with zest upon a small organ. Except in the winter when the snow or ice prevents, he slowly takes a short walk in the open air each day. We have often urged him to walk more and smoke less, but he always answers ‘Banana oil!’ Grandfather likes to be modern in his language.</a:t>
            </a:r>
          </a:p>
          <a:p>
            <a:pPr algn="just">
              <a:lnSpc>
                <a:spcPct val="100000"/>
              </a:lnSpc>
            </a:pPr>
            <a:endParaRPr lang="en-GB" dirty="0"/>
          </a:p>
          <a:p>
            <a:pPr algn="just">
              <a:lnSpc>
                <a:spcPct val="100000"/>
              </a:lnSpc>
            </a:pPr>
            <a:endParaRPr lang="en-GB" dirty="0"/>
          </a:p>
        </p:txBody>
      </p:sp>
      <p:sp>
        <p:nvSpPr>
          <p:cNvPr id="5" name="Fußzeilenplatzhalter 3">
            <a:extLst>
              <a:ext uri="{FF2B5EF4-FFF2-40B4-BE49-F238E27FC236}">
                <a16:creationId xmlns:a16="http://schemas.microsoft.com/office/drawing/2014/main" id="{1D6A3368-A94E-FB42-A481-F371EC237744}"/>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
        <p:nvSpPr>
          <p:cNvPr id="4" name="Rechteck 3">
            <a:extLst>
              <a:ext uri="{FF2B5EF4-FFF2-40B4-BE49-F238E27FC236}">
                <a16:creationId xmlns:a16="http://schemas.microsoft.com/office/drawing/2014/main" id="{1B17F809-6CD6-6542-87F1-8B350BD3452C}"/>
              </a:ext>
            </a:extLst>
          </p:cNvPr>
          <p:cNvSpPr/>
          <p:nvPr/>
        </p:nvSpPr>
        <p:spPr>
          <a:xfrm>
            <a:off x="104775" y="6492700"/>
            <a:ext cx="4710113" cy="276999"/>
          </a:xfrm>
          <a:prstGeom prst="rect">
            <a:avLst/>
          </a:prstGeom>
        </p:spPr>
        <p:txBody>
          <a:bodyPr wrap="square">
            <a:spAutoFit/>
          </a:bodyPr>
          <a:lstStyle/>
          <a:p>
            <a:pPr algn="r">
              <a:lnSpc>
                <a:spcPct val="100000"/>
              </a:lnSpc>
            </a:pPr>
            <a:r>
              <a:rPr lang="en-GB" sz="1200" dirty="0">
                <a:hlinkClick r:id="rId5"/>
              </a:rPr>
              <a:t>https://sail.usc.edu/span/rtmri_ipa/je_2015.html</a:t>
            </a:r>
            <a:r>
              <a:rPr lang="en-GB" sz="1200" dirty="0"/>
              <a:t> [28 October 2020]</a:t>
            </a:r>
          </a:p>
        </p:txBody>
      </p:sp>
      <p:pic>
        <p:nvPicPr>
          <p:cNvPr id="6" name="grandfather.mp4">
            <a:hlinkClick r:id="" action="ppaction://media"/>
            <a:extLst>
              <a:ext uri="{FF2B5EF4-FFF2-40B4-BE49-F238E27FC236}">
                <a16:creationId xmlns:a16="http://schemas.microsoft.com/office/drawing/2014/main" id="{191CCE49-7174-ED4B-A86A-996276B5B74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935286" y="79373"/>
            <a:ext cx="6321427" cy="6321427"/>
          </a:xfrm>
          <a:prstGeom prst="rect">
            <a:avLst/>
          </a:prstGeom>
        </p:spPr>
      </p:pic>
    </p:spTree>
    <p:extLst>
      <p:ext uri="{BB962C8B-B14F-4D97-AF65-F5344CB8AC3E}">
        <p14:creationId xmlns:p14="http://schemas.microsoft.com/office/powerpoint/2010/main" val="20097971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100000">
                <p:cTn id="12"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7D3C51-3822-5745-B0AD-4820388CDE12}"/>
              </a:ext>
            </a:extLst>
          </p:cNvPr>
          <p:cNvSpPr>
            <a:spLocks noGrp="1"/>
          </p:cNvSpPr>
          <p:nvPr>
            <p:ph type="title"/>
          </p:nvPr>
        </p:nvSpPr>
        <p:spPr/>
        <p:txBody>
          <a:bodyPr/>
          <a:lstStyle/>
          <a:p>
            <a:r>
              <a:rPr lang="en-GB" dirty="0"/>
              <a:t>consonants</a:t>
            </a:r>
          </a:p>
        </p:txBody>
      </p:sp>
    </p:spTree>
    <p:extLst>
      <p:ext uri="{BB962C8B-B14F-4D97-AF65-F5344CB8AC3E}">
        <p14:creationId xmlns:p14="http://schemas.microsoft.com/office/powerpoint/2010/main" val="91792976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2A2FF-A6F5-514B-A5AB-1A6BAE2CC189}"/>
              </a:ext>
            </a:extLst>
          </p:cNvPr>
          <p:cNvSpPr>
            <a:spLocks noGrp="1"/>
          </p:cNvSpPr>
          <p:nvPr>
            <p:ph type="title"/>
          </p:nvPr>
        </p:nvSpPr>
        <p:spPr/>
        <p:txBody>
          <a:bodyPr/>
          <a:lstStyle/>
          <a:p>
            <a:r>
              <a:rPr lang="en-GB" b="1" dirty="0">
                <a:latin typeface="+mj-lt"/>
              </a:rPr>
              <a:t>Consonants vs. vowels</a:t>
            </a:r>
          </a:p>
        </p:txBody>
      </p:sp>
      <p:sp>
        <p:nvSpPr>
          <p:cNvPr id="3" name="Inhaltsplatzhalter 2">
            <a:extLst>
              <a:ext uri="{FF2B5EF4-FFF2-40B4-BE49-F238E27FC236}">
                <a16:creationId xmlns:a16="http://schemas.microsoft.com/office/drawing/2014/main" id="{CF65FFED-439D-2E49-80D3-84218D1EB2F0}"/>
              </a:ext>
            </a:extLst>
          </p:cNvPr>
          <p:cNvSpPr>
            <a:spLocks noGrp="1"/>
          </p:cNvSpPr>
          <p:nvPr>
            <p:ph idx="1"/>
          </p:nvPr>
        </p:nvSpPr>
        <p:spPr/>
        <p:txBody>
          <a:bodyPr/>
          <a:lstStyle/>
          <a:p>
            <a:pPr marL="285750" indent="-285750">
              <a:buFont typeface="Arial" panose="020B0604020202020204" pitchFamily="34" charset="0"/>
              <a:buChar char="•"/>
            </a:pPr>
            <a:r>
              <a:rPr lang="en-GB" sz="1800" dirty="0">
                <a:latin typeface="+mn-lt"/>
              </a:rPr>
              <a:t>Every language has vowels, e.g. /a/, as well as consonants, e.g. /p/</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dirty="0">
                <a:latin typeface="+mn-lt"/>
              </a:rPr>
              <a:t>These two sounds represent two bigger groups of sounds. What’s the difference between them?</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Consonants	</a:t>
            </a:r>
            <a:r>
              <a:rPr lang="en-GB" sz="1800" b="1" dirty="0">
                <a:latin typeface="+mn-lt"/>
              </a:rPr>
              <a:t>obstruction of the airflow</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Vowels		</a:t>
            </a:r>
            <a:r>
              <a:rPr lang="en-GB" sz="1800" b="1" dirty="0">
                <a:latin typeface="+mn-lt"/>
              </a:rPr>
              <a:t>no obstruction of the airflow</a:t>
            </a:r>
          </a:p>
          <a:p>
            <a:endParaRPr lang="en-GB" sz="1800" b="1" dirty="0">
              <a:latin typeface="+mn-lt"/>
            </a:endParaRPr>
          </a:p>
        </p:txBody>
      </p:sp>
      <p:sp>
        <p:nvSpPr>
          <p:cNvPr id="5" name="Fußzeilenplatzhalter 3">
            <a:extLst>
              <a:ext uri="{FF2B5EF4-FFF2-40B4-BE49-F238E27FC236}">
                <a16:creationId xmlns:a16="http://schemas.microsoft.com/office/drawing/2014/main" id="{5780BF77-B510-0249-ADF6-C6EE90C279D0}"/>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24606003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FE72-9096-2F4F-A510-4B6CCD6FE505}"/>
              </a:ext>
            </a:extLst>
          </p:cNvPr>
          <p:cNvSpPr>
            <a:spLocks noGrp="1"/>
          </p:cNvSpPr>
          <p:nvPr>
            <p:ph type="title"/>
          </p:nvPr>
        </p:nvSpPr>
        <p:spPr/>
        <p:txBody>
          <a:bodyPr/>
          <a:lstStyle/>
          <a:p>
            <a:r>
              <a:rPr lang="en-GB" b="1" dirty="0">
                <a:latin typeface="+mj-lt"/>
              </a:rPr>
              <a:t>Consonants: Three questions </a:t>
            </a:r>
          </a:p>
        </p:txBody>
      </p:sp>
      <p:sp>
        <p:nvSpPr>
          <p:cNvPr id="3" name="Inhaltsplatzhalter 2">
            <a:extLst>
              <a:ext uri="{FF2B5EF4-FFF2-40B4-BE49-F238E27FC236}">
                <a16:creationId xmlns:a16="http://schemas.microsoft.com/office/drawing/2014/main" id="{0E25897C-52F1-4149-83D1-A15A4BC4E6DC}"/>
              </a:ext>
            </a:extLst>
          </p:cNvPr>
          <p:cNvSpPr>
            <a:spLocks noGrp="1"/>
          </p:cNvSpPr>
          <p:nvPr>
            <p:ph idx="1"/>
          </p:nvPr>
        </p:nvSpPr>
        <p:spPr/>
        <p:txBody>
          <a:bodyPr/>
          <a:lstStyle/>
          <a:p>
            <a:pPr marL="296863" lvl="1" indent="-285750"/>
            <a:r>
              <a:rPr lang="en-GB" sz="1800" dirty="0">
                <a:latin typeface="+mn-lt"/>
              </a:rPr>
              <a:t>Consonants are defined by an </a:t>
            </a:r>
            <a:r>
              <a:rPr lang="en-GB" sz="1800" b="1" dirty="0">
                <a:latin typeface="+mn-lt"/>
              </a:rPr>
              <a:t>obstruction of the airflow. </a:t>
            </a:r>
            <a:r>
              <a:rPr lang="en-GB" sz="1800" dirty="0">
                <a:latin typeface="+mn-lt"/>
              </a:rPr>
              <a:t>Every such obstruction can be described by answering the following three questions:</a:t>
            </a:r>
          </a:p>
          <a:p>
            <a:pPr lvl="1" indent="0">
              <a:buNone/>
            </a:pPr>
            <a:endParaRPr lang="en-GB" sz="1800" dirty="0">
              <a:latin typeface="+mn-lt"/>
            </a:endParaRPr>
          </a:p>
          <a:p>
            <a:pPr marL="641350" lvl="1" indent="-285750">
              <a:buFont typeface="Arial" panose="020B0604020202020204" pitchFamily="34" charset="0"/>
              <a:buChar char="•"/>
            </a:pPr>
            <a:r>
              <a:rPr lang="en-GB" sz="1800" dirty="0">
                <a:latin typeface="+mn-lt"/>
              </a:rPr>
              <a:t>Where does it happen?						</a:t>
            </a:r>
            <a:r>
              <a:rPr lang="en-GB" sz="1800" b="1" dirty="0">
                <a:latin typeface="+mn-lt"/>
              </a:rPr>
              <a:t>Place of articulation</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How does it happen?						</a:t>
            </a:r>
            <a:r>
              <a:rPr lang="en-GB" sz="1800" b="1" dirty="0">
                <a:latin typeface="+mn-lt"/>
              </a:rPr>
              <a:t>Manner of articulation</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What do the vocal cords do during the obstruction?			</a:t>
            </a:r>
            <a:r>
              <a:rPr lang="en-GB" sz="1800" b="1" dirty="0">
                <a:latin typeface="+mn-lt"/>
              </a:rPr>
              <a:t>Voicing</a:t>
            </a:r>
          </a:p>
          <a:p>
            <a:pPr marL="285750" indent="-285750">
              <a:buFont typeface="Arial" panose="020B0604020202020204" pitchFamily="34" charset="0"/>
              <a:buChar char="•"/>
            </a:pPr>
            <a:endParaRPr lang="en-GB" sz="1800" dirty="0">
              <a:latin typeface="+mn-lt"/>
            </a:endParaRPr>
          </a:p>
        </p:txBody>
      </p:sp>
      <p:sp>
        <p:nvSpPr>
          <p:cNvPr id="5" name="Fußzeilenplatzhalter 3">
            <a:extLst>
              <a:ext uri="{FF2B5EF4-FFF2-40B4-BE49-F238E27FC236}">
                <a16:creationId xmlns:a16="http://schemas.microsoft.com/office/drawing/2014/main" id="{409E0C86-FEE4-FA40-A21D-8B4348F5DE82}"/>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3578993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49823-C9D4-1147-AD86-F0D1F22ECD29}"/>
              </a:ext>
            </a:extLst>
          </p:cNvPr>
          <p:cNvSpPr>
            <a:spLocks noGrp="1"/>
          </p:cNvSpPr>
          <p:nvPr>
            <p:ph type="title"/>
          </p:nvPr>
        </p:nvSpPr>
        <p:spPr>
          <a:xfrm>
            <a:off x="334433" y="503041"/>
            <a:ext cx="11523133" cy="428625"/>
          </a:xfrm>
        </p:spPr>
        <p:txBody>
          <a:bodyPr/>
          <a:lstStyle/>
          <a:p>
            <a:r>
              <a:rPr lang="en-GB" b="1" dirty="0">
                <a:latin typeface="+mj-lt"/>
              </a:rPr>
              <a:t>Consonants: Where?</a:t>
            </a:r>
          </a:p>
        </p:txBody>
      </p:sp>
      <p:sp>
        <p:nvSpPr>
          <p:cNvPr id="3" name="Inhaltsplatzhalter 2">
            <a:extLst>
              <a:ext uri="{FF2B5EF4-FFF2-40B4-BE49-F238E27FC236}">
                <a16:creationId xmlns:a16="http://schemas.microsoft.com/office/drawing/2014/main" id="{F40F2F90-AA7F-9941-9F06-7CB00532E35E}"/>
              </a:ext>
            </a:extLst>
          </p:cNvPr>
          <p:cNvSpPr>
            <a:spLocks noGrp="1"/>
          </p:cNvSpPr>
          <p:nvPr>
            <p:ph idx="1"/>
          </p:nvPr>
        </p:nvSpPr>
        <p:spPr>
          <a:xfrm>
            <a:off x="345424" y="1082469"/>
            <a:ext cx="8642350" cy="4313208"/>
          </a:xfrm>
        </p:spPr>
        <p:txBody>
          <a:bodyPr/>
          <a:lstStyle/>
          <a:p>
            <a:pPr marL="285750" indent="-285750">
              <a:buFont typeface="Arial" panose="020B0604020202020204" pitchFamily="34" charset="0"/>
              <a:buChar char="•"/>
            </a:pPr>
            <a:r>
              <a:rPr lang="en-GB" sz="1800" b="1" cap="small" dirty="0">
                <a:latin typeface="+mn-lt"/>
              </a:rPr>
              <a:t>Lips, lips &amp; teeth</a:t>
            </a:r>
          </a:p>
          <a:p>
            <a:pPr marL="641350" lvl="1" indent="-285750">
              <a:buFont typeface="Arial" panose="020B0604020202020204" pitchFamily="34" charset="0"/>
              <a:buChar char="•"/>
            </a:pPr>
            <a:r>
              <a:rPr lang="en-GB" sz="1800" dirty="0">
                <a:latin typeface="+mn-lt"/>
              </a:rPr>
              <a:t>/p/, /b/, /m/, /w/	</a:t>
            </a:r>
            <a:r>
              <a:rPr lang="en-GB" sz="1800" b="1" dirty="0">
                <a:latin typeface="+mn-lt"/>
              </a:rPr>
              <a:t>bilabial</a:t>
            </a:r>
            <a:endParaRPr lang="en-GB" sz="1800" dirty="0">
              <a:latin typeface="+mn-lt"/>
            </a:endParaRPr>
          </a:p>
          <a:p>
            <a:pPr marL="641350" lvl="1" indent="-285750">
              <a:buFont typeface="Arial" panose="020B0604020202020204" pitchFamily="34" charset="0"/>
              <a:buChar char="•"/>
            </a:pPr>
            <a:r>
              <a:rPr lang="en-GB" sz="1800" dirty="0">
                <a:latin typeface="+mn-lt"/>
              </a:rPr>
              <a:t>/f/, /v/</a:t>
            </a:r>
            <a:r>
              <a:rPr lang="en-GB" sz="1800" b="1" dirty="0">
                <a:latin typeface="+mn-lt"/>
              </a:rPr>
              <a:t>		labiodental</a:t>
            </a:r>
          </a:p>
          <a:p>
            <a:pPr marL="285750" indent="-285750">
              <a:buFont typeface="Arial" panose="020B0604020202020204" pitchFamily="34" charset="0"/>
              <a:buChar char="•"/>
            </a:pPr>
            <a:r>
              <a:rPr lang="en-GB" sz="1800" b="1" cap="small" dirty="0">
                <a:latin typeface="+mn-lt"/>
              </a:rPr>
              <a:t>Teeth</a:t>
            </a:r>
          </a:p>
          <a:p>
            <a:pPr marL="641350" lvl="1" indent="-285750">
              <a:buFont typeface="Arial" panose="020B0604020202020204" pitchFamily="34" charset="0"/>
              <a:buChar char="•"/>
            </a:pPr>
            <a:r>
              <a:rPr lang="de-DE" sz="1800" dirty="0">
                <a:latin typeface="+mn-lt"/>
              </a:rPr>
              <a:t>/</a:t>
            </a:r>
            <a:r>
              <a:rPr lang="el-GR" sz="1800" dirty="0">
                <a:latin typeface="+mn-lt"/>
              </a:rPr>
              <a:t>θ</a:t>
            </a:r>
            <a:r>
              <a:rPr lang="de-DE" sz="1800" dirty="0">
                <a:latin typeface="+mn-lt"/>
              </a:rPr>
              <a:t>/, /</a:t>
            </a:r>
            <a:r>
              <a:rPr lang="de-DE" sz="1800" dirty="0" err="1">
                <a:latin typeface="+mn-lt"/>
              </a:rPr>
              <a:t>ð</a:t>
            </a:r>
            <a:r>
              <a:rPr lang="de-DE" sz="1800" dirty="0">
                <a:latin typeface="+mn-lt"/>
              </a:rPr>
              <a:t>/		</a:t>
            </a:r>
            <a:r>
              <a:rPr lang="de-DE" sz="1800" b="1" dirty="0">
                <a:latin typeface="+mn-lt"/>
              </a:rPr>
              <a:t>interdental</a:t>
            </a:r>
            <a:endParaRPr lang="en-GB" sz="1800" b="1" cap="small" dirty="0">
              <a:latin typeface="+mn-lt"/>
            </a:endParaRPr>
          </a:p>
          <a:p>
            <a:pPr marL="285750" indent="-285750">
              <a:buFont typeface="Arial" panose="020B0604020202020204" pitchFamily="34" charset="0"/>
              <a:buChar char="•"/>
            </a:pPr>
            <a:r>
              <a:rPr lang="en-GB" sz="1800" b="1" cap="small" dirty="0">
                <a:latin typeface="+mn-lt"/>
              </a:rPr>
              <a:t>Alveolar ridge</a:t>
            </a:r>
          </a:p>
          <a:p>
            <a:pPr marL="641350" lvl="1" indent="-285750">
              <a:buFont typeface="Arial" panose="020B0604020202020204" pitchFamily="34" charset="0"/>
              <a:buChar char="•"/>
            </a:pPr>
            <a:r>
              <a:rPr lang="en-GB" sz="1800" dirty="0">
                <a:latin typeface="+mn-lt"/>
              </a:rPr>
              <a:t>/t/, /d/, /n/ </a:t>
            </a:r>
            <a:r>
              <a:rPr lang="de-DE" sz="1800" dirty="0">
                <a:latin typeface="+mn-lt"/>
              </a:rPr>
              <a:t>		</a:t>
            </a:r>
            <a:r>
              <a:rPr lang="de-DE" sz="1800" b="1" dirty="0">
                <a:latin typeface="+mn-lt"/>
              </a:rPr>
              <a:t>alveolar</a:t>
            </a:r>
            <a:br>
              <a:rPr lang="de-DE" sz="1800" b="1" dirty="0">
                <a:latin typeface="+mn-lt"/>
              </a:rPr>
            </a:br>
            <a:r>
              <a:rPr lang="de-DE" sz="1800" b="1" dirty="0">
                <a:latin typeface="+mn-lt"/>
              </a:rPr>
              <a:t>/</a:t>
            </a:r>
            <a:r>
              <a:rPr lang="en-GB" sz="1800" dirty="0">
                <a:latin typeface="+mn-lt"/>
              </a:rPr>
              <a:t>s/, /z/, /l/, /</a:t>
            </a:r>
            <a:r>
              <a:rPr lang="de-DE" sz="1800" dirty="0" err="1">
                <a:latin typeface="+mn-lt"/>
              </a:rPr>
              <a:t>ɹ</a:t>
            </a:r>
            <a:r>
              <a:rPr lang="de-DE" sz="1800" dirty="0">
                <a:latin typeface="+mn-lt"/>
              </a:rPr>
              <a:t>/</a:t>
            </a:r>
            <a:endParaRPr lang="en-GB" sz="1800" b="1" cap="small" dirty="0">
              <a:latin typeface="+mn-lt"/>
            </a:endParaRPr>
          </a:p>
          <a:p>
            <a:pPr marL="285750" indent="-285750">
              <a:buFont typeface="Arial" panose="020B0604020202020204" pitchFamily="34" charset="0"/>
              <a:buChar char="•"/>
            </a:pPr>
            <a:r>
              <a:rPr lang="en-GB" sz="1800" b="1" cap="small" dirty="0">
                <a:latin typeface="+mn-lt"/>
              </a:rPr>
              <a:t>Palate/alveolar ridge</a:t>
            </a:r>
          </a:p>
          <a:p>
            <a:pPr marL="641350" lvl="1" indent="-285750">
              <a:buFont typeface="Arial" panose="020B0604020202020204" pitchFamily="34" charset="0"/>
              <a:buChar char="•"/>
            </a:pPr>
            <a:r>
              <a:rPr lang="de-DE" sz="1800" dirty="0">
                <a:latin typeface="+mn-lt"/>
              </a:rPr>
              <a:t>/</a:t>
            </a:r>
            <a:r>
              <a:rPr lang="de-DE" sz="1800" dirty="0" err="1">
                <a:latin typeface="+mn-lt"/>
              </a:rPr>
              <a:t>ʃ</a:t>
            </a:r>
            <a:r>
              <a:rPr lang="de-DE" sz="1800" dirty="0">
                <a:latin typeface="+mn-lt"/>
              </a:rPr>
              <a:t>/, /</a:t>
            </a:r>
            <a:r>
              <a:rPr lang="de-DE" sz="1800" dirty="0" err="1">
                <a:latin typeface="+mn-lt"/>
              </a:rPr>
              <a:t>ʒ</a:t>
            </a:r>
            <a:r>
              <a:rPr lang="de-DE" sz="1800" dirty="0">
                <a:latin typeface="+mn-lt"/>
              </a:rPr>
              <a:t>/, /</a:t>
            </a:r>
            <a:r>
              <a:rPr lang="de-DE" sz="1800" dirty="0" err="1">
                <a:latin typeface="+mn-lt"/>
              </a:rPr>
              <a:t>tʃ</a:t>
            </a:r>
            <a:r>
              <a:rPr lang="de-DE" sz="1800" dirty="0">
                <a:latin typeface="+mn-lt"/>
              </a:rPr>
              <a:t>/, /</a:t>
            </a:r>
            <a:r>
              <a:rPr lang="de-DE" sz="1800" dirty="0" err="1">
                <a:latin typeface="+mn-lt"/>
              </a:rPr>
              <a:t>dʒ</a:t>
            </a:r>
            <a:r>
              <a:rPr lang="de-DE" sz="1800" dirty="0">
                <a:latin typeface="+mn-lt"/>
              </a:rPr>
              <a:t>/	</a:t>
            </a:r>
            <a:r>
              <a:rPr lang="de-DE" sz="1800" b="1" dirty="0">
                <a:latin typeface="+mn-lt"/>
              </a:rPr>
              <a:t>post-alveolar</a:t>
            </a:r>
            <a:endParaRPr lang="en-GB" sz="1800" b="1" cap="small" dirty="0">
              <a:latin typeface="+mn-lt"/>
            </a:endParaRPr>
          </a:p>
          <a:p>
            <a:pPr marL="285750" indent="-285750">
              <a:buFont typeface="Arial" panose="020B0604020202020204" pitchFamily="34" charset="0"/>
              <a:buChar char="•"/>
            </a:pPr>
            <a:r>
              <a:rPr lang="en-GB" sz="1800" b="1" cap="small" dirty="0">
                <a:latin typeface="+mn-lt"/>
              </a:rPr>
              <a:t>Hard palate</a:t>
            </a:r>
          </a:p>
          <a:p>
            <a:pPr marL="641350" lvl="1" indent="-285750">
              <a:buFont typeface="Arial" panose="020B0604020202020204" pitchFamily="34" charset="0"/>
              <a:buChar char="•"/>
            </a:pPr>
            <a:r>
              <a:rPr lang="en-GB" sz="1800" dirty="0">
                <a:latin typeface="+mn-lt"/>
              </a:rPr>
              <a:t>/j/			</a:t>
            </a:r>
            <a:r>
              <a:rPr lang="en-GB" sz="1800" b="1" dirty="0">
                <a:latin typeface="+mn-lt"/>
              </a:rPr>
              <a:t>palatal</a:t>
            </a:r>
            <a:endParaRPr lang="en-GB" sz="1800" b="1" cap="small" dirty="0">
              <a:latin typeface="+mn-lt"/>
            </a:endParaRPr>
          </a:p>
          <a:p>
            <a:pPr marL="285750" indent="-285750">
              <a:buFont typeface="Arial" panose="020B0604020202020204" pitchFamily="34" charset="0"/>
              <a:buChar char="•"/>
            </a:pPr>
            <a:r>
              <a:rPr lang="en-GB" sz="1800" b="1" cap="small" dirty="0">
                <a:latin typeface="+mn-lt"/>
              </a:rPr>
              <a:t>Soft palate (velum)</a:t>
            </a:r>
          </a:p>
          <a:p>
            <a:pPr marL="641350" lvl="1" indent="-285750">
              <a:buFont typeface="Arial" panose="020B0604020202020204" pitchFamily="34" charset="0"/>
              <a:buChar char="•"/>
            </a:pPr>
            <a:r>
              <a:rPr lang="en-GB" sz="1800" dirty="0">
                <a:latin typeface="+mn-lt"/>
              </a:rPr>
              <a:t>/k/, /g/, /</a:t>
            </a:r>
            <a:r>
              <a:rPr lang="de-DE" sz="1800" dirty="0" err="1">
                <a:latin typeface="+mn-lt"/>
              </a:rPr>
              <a:t>ŋ</a:t>
            </a:r>
            <a:r>
              <a:rPr lang="de-DE" sz="1800" dirty="0">
                <a:latin typeface="+mn-lt"/>
              </a:rPr>
              <a:t>/		</a:t>
            </a:r>
            <a:r>
              <a:rPr lang="de-DE" sz="1800" b="1" dirty="0">
                <a:latin typeface="+mn-lt"/>
              </a:rPr>
              <a:t>velar</a:t>
            </a:r>
          </a:p>
          <a:p>
            <a:pPr marL="285750" indent="-285750">
              <a:buFont typeface="Arial" panose="020B0604020202020204" pitchFamily="34" charset="0"/>
              <a:buChar char="•"/>
            </a:pPr>
            <a:r>
              <a:rPr lang="de-DE" sz="1800" b="1" cap="small" dirty="0">
                <a:latin typeface="+mn-lt"/>
              </a:rPr>
              <a:t>Glottis</a:t>
            </a:r>
          </a:p>
          <a:p>
            <a:pPr marL="641350" lvl="1" indent="-285750">
              <a:buFont typeface="Arial" panose="020B0604020202020204" pitchFamily="34" charset="0"/>
              <a:buChar char="•"/>
            </a:pPr>
            <a:r>
              <a:rPr lang="de-DE" sz="1800" dirty="0">
                <a:latin typeface="+mn-lt"/>
              </a:rPr>
              <a:t>/h/, /</a:t>
            </a:r>
            <a:r>
              <a:rPr lang="de-DE" sz="1800" dirty="0" err="1">
                <a:latin typeface="+mn-lt"/>
              </a:rPr>
              <a:t>ʔ</a:t>
            </a:r>
            <a:r>
              <a:rPr lang="de-DE" sz="1800" dirty="0">
                <a:latin typeface="+mn-lt"/>
              </a:rPr>
              <a:t>/ 		</a:t>
            </a:r>
            <a:r>
              <a:rPr lang="de-DE" sz="1800" b="1" dirty="0">
                <a:latin typeface="+mn-lt"/>
              </a:rPr>
              <a:t>glottal</a:t>
            </a:r>
            <a:endParaRPr lang="en-GB" sz="1800" dirty="0">
              <a:latin typeface="+mn-lt"/>
            </a:endParaRPr>
          </a:p>
        </p:txBody>
      </p:sp>
      <p:pic>
        <p:nvPicPr>
          <p:cNvPr id="5" name="Picture 2">
            <a:extLst>
              <a:ext uri="{FF2B5EF4-FFF2-40B4-BE49-F238E27FC236}">
                <a16:creationId xmlns:a16="http://schemas.microsoft.com/office/drawing/2014/main" id="{94A4E7E2-0572-314C-81BD-A7C8B4BDD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072" y="465361"/>
            <a:ext cx="5361363" cy="554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uppieren 43">
            <a:extLst>
              <a:ext uri="{FF2B5EF4-FFF2-40B4-BE49-F238E27FC236}">
                <a16:creationId xmlns:a16="http://schemas.microsoft.com/office/drawing/2014/main" id="{00C73D66-EADE-DE49-98DE-07183E78C1F9}"/>
              </a:ext>
            </a:extLst>
          </p:cNvPr>
          <p:cNvGrpSpPr/>
          <p:nvPr/>
        </p:nvGrpSpPr>
        <p:grpSpPr>
          <a:xfrm>
            <a:off x="8524187" y="1718824"/>
            <a:ext cx="2277164" cy="1064455"/>
            <a:chOff x="6500123" y="2335130"/>
            <a:chExt cx="2277164" cy="1064455"/>
          </a:xfrm>
        </p:grpSpPr>
        <p:sp>
          <p:nvSpPr>
            <p:cNvPr id="11" name="Textfeld 10">
              <a:extLst>
                <a:ext uri="{FF2B5EF4-FFF2-40B4-BE49-F238E27FC236}">
                  <a16:creationId xmlns:a16="http://schemas.microsoft.com/office/drawing/2014/main" id="{A8CC97AF-B912-E24B-8342-2607A4D17BE8}"/>
                </a:ext>
              </a:extLst>
            </p:cNvPr>
            <p:cNvSpPr txBox="1"/>
            <p:nvPr/>
          </p:nvSpPr>
          <p:spPr>
            <a:xfrm>
              <a:off x="8409311" y="2335130"/>
              <a:ext cx="3679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dirty="0"/>
                <a:t>/</a:t>
              </a:r>
              <a:r>
                <a:rPr lang="de-DE" dirty="0" err="1"/>
                <a:t>j</a:t>
              </a:r>
              <a:r>
                <a:rPr lang="de-DE" dirty="0"/>
                <a:t>/</a:t>
              </a:r>
              <a:endParaRPr lang="en-GB" cap="small" dirty="0"/>
            </a:p>
          </p:txBody>
        </p:sp>
        <p:cxnSp>
          <p:nvCxnSpPr>
            <p:cNvPr id="15" name="Gerade Verbindung mit Pfeil 14">
              <a:extLst>
                <a:ext uri="{FF2B5EF4-FFF2-40B4-BE49-F238E27FC236}">
                  <a16:creationId xmlns:a16="http://schemas.microsoft.com/office/drawing/2014/main" id="{63863CA6-0344-0D47-8492-3B19AE391E77}"/>
                </a:ext>
              </a:extLst>
            </p:cNvPr>
            <p:cNvCxnSpPr>
              <a:cxnSpLocks/>
              <a:stCxn id="11" idx="1"/>
            </p:cNvCxnSpPr>
            <p:nvPr/>
          </p:nvCxnSpPr>
          <p:spPr bwMode="auto">
            <a:xfrm flipH="1">
              <a:off x="6500123" y="2519796"/>
              <a:ext cx="1909188" cy="879789"/>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6" name="Gruppieren 45">
            <a:extLst>
              <a:ext uri="{FF2B5EF4-FFF2-40B4-BE49-F238E27FC236}">
                <a16:creationId xmlns:a16="http://schemas.microsoft.com/office/drawing/2014/main" id="{314907CE-E58D-0B4B-A326-4A34280F4A64}"/>
              </a:ext>
            </a:extLst>
          </p:cNvPr>
          <p:cNvGrpSpPr/>
          <p:nvPr/>
        </p:nvGrpSpPr>
        <p:grpSpPr>
          <a:xfrm>
            <a:off x="9409603" y="4678956"/>
            <a:ext cx="1842442" cy="665736"/>
            <a:chOff x="7385539" y="5295263"/>
            <a:chExt cx="1842442" cy="665736"/>
          </a:xfrm>
        </p:grpSpPr>
        <p:sp>
          <p:nvSpPr>
            <p:cNvPr id="13" name="Textfeld 12">
              <a:extLst>
                <a:ext uri="{FF2B5EF4-FFF2-40B4-BE49-F238E27FC236}">
                  <a16:creationId xmlns:a16="http://schemas.microsoft.com/office/drawing/2014/main" id="{824DC9A4-2F53-214B-B1B6-9E40859F0F39}"/>
                </a:ext>
              </a:extLst>
            </p:cNvPr>
            <p:cNvSpPr txBox="1"/>
            <p:nvPr/>
          </p:nvSpPr>
          <p:spPr>
            <a:xfrm>
              <a:off x="8409311" y="5591667"/>
              <a:ext cx="81867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dirty="0"/>
                <a:t>/h/ /</a:t>
              </a:r>
              <a:r>
                <a:rPr lang="de-DE" dirty="0" err="1"/>
                <a:t>ʔ</a:t>
              </a:r>
              <a:r>
                <a:rPr lang="de-DE" dirty="0"/>
                <a:t>/</a:t>
              </a:r>
              <a:endParaRPr lang="en-GB" cap="small" dirty="0"/>
            </a:p>
          </p:txBody>
        </p:sp>
        <p:cxnSp>
          <p:nvCxnSpPr>
            <p:cNvPr id="17" name="Gerade Verbindung mit Pfeil 16">
              <a:extLst>
                <a:ext uri="{FF2B5EF4-FFF2-40B4-BE49-F238E27FC236}">
                  <a16:creationId xmlns:a16="http://schemas.microsoft.com/office/drawing/2014/main" id="{909745FC-A03C-A74E-8187-9D2608B4EE88}"/>
                </a:ext>
              </a:extLst>
            </p:cNvPr>
            <p:cNvCxnSpPr>
              <a:cxnSpLocks/>
              <a:stCxn id="13" idx="1"/>
            </p:cNvCxnSpPr>
            <p:nvPr/>
          </p:nvCxnSpPr>
          <p:spPr bwMode="auto">
            <a:xfrm flipH="1" flipV="1">
              <a:off x="7385539" y="5295263"/>
              <a:ext cx="1023772" cy="481070"/>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7" name="Gruppieren 46">
            <a:extLst>
              <a:ext uri="{FF2B5EF4-FFF2-40B4-BE49-F238E27FC236}">
                <a16:creationId xmlns:a16="http://schemas.microsoft.com/office/drawing/2014/main" id="{F69C7C0E-B2B4-BF40-9000-0C53CCEC7A8A}"/>
              </a:ext>
            </a:extLst>
          </p:cNvPr>
          <p:cNvGrpSpPr/>
          <p:nvPr/>
        </p:nvGrpSpPr>
        <p:grpSpPr>
          <a:xfrm>
            <a:off x="5642499" y="3218523"/>
            <a:ext cx="1410767" cy="1961920"/>
            <a:chOff x="3618435" y="3834830"/>
            <a:chExt cx="1410767" cy="1961920"/>
          </a:xfrm>
        </p:grpSpPr>
        <p:sp>
          <p:nvSpPr>
            <p:cNvPr id="8" name="Textfeld 7">
              <a:extLst>
                <a:ext uri="{FF2B5EF4-FFF2-40B4-BE49-F238E27FC236}">
                  <a16:creationId xmlns:a16="http://schemas.microsoft.com/office/drawing/2014/main" id="{BC070996-2B9E-9C43-B614-16C6E2E27D43}"/>
                </a:ext>
              </a:extLst>
            </p:cNvPr>
            <p:cNvSpPr txBox="1"/>
            <p:nvPr/>
          </p:nvSpPr>
          <p:spPr>
            <a:xfrm>
              <a:off x="3618435" y="5427418"/>
              <a:ext cx="80502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dirty="0"/>
                <a:t>/f/ /v/</a:t>
              </a:r>
              <a:endParaRPr lang="en-GB" cap="small" dirty="0"/>
            </a:p>
          </p:txBody>
        </p:sp>
        <p:cxnSp>
          <p:nvCxnSpPr>
            <p:cNvPr id="20" name="Gerade Verbindung mit Pfeil 19">
              <a:extLst>
                <a:ext uri="{FF2B5EF4-FFF2-40B4-BE49-F238E27FC236}">
                  <a16:creationId xmlns:a16="http://schemas.microsoft.com/office/drawing/2014/main" id="{A45AF706-094E-134E-9D89-AE8D17F08DC9}"/>
                </a:ext>
              </a:extLst>
            </p:cNvPr>
            <p:cNvCxnSpPr>
              <a:cxnSpLocks/>
              <a:stCxn id="8" idx="0"/>
            </p:cNvCxnSpPr>
            <p:nvPr/>
          </p:nvCxnSpPr>
          <p:spPr bwMode="auto">
            <a:xfrm flipV="1">
              <a:off x="4020946" y="3834830"/>
              <a:ext cx="1008256" cy="1592588"/>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9" name="Gruppieren 48">
            <a:extLst>
              <a:ext uri="{FF2B5EF4-FFF2-40B4-BE49-F238E27FC236}">
                <a16:creationId xmlns:a16="http://schemas.microsoft.com/office/drawing/2014/main" id="{5EBF79C5-42C5-CD49-8D69-4FB561999355}"/>
              </a:ext>
            </a:extLst>
          </p:cNvPr>
          <p:cNvGrpSpPr/>
          <p:nvPr/>
        </p:nvGrpSpPr>
        <p:grpSpPr>
          <a:xfrm>
            <a:off x="5331605" y="2362682"/>
            <a:ext cx="1901989" cy="792358"/>
            <a:chOff x="3307541" y="2978989"/>
            <a:chExt cx="1901989" cy="792358"/>
          </a:xfrm>
        </p:grpSpPr>
        <p:sp>
          <p:nvSpPr>
            <p:cNvPr id="7" name="Textfeld 6">
              <a:extLst>
                <a:ext uri="{FF2B5EF4-FFF2-40B4-BE49-F238E27FC236}">
                  <a16:creationId xmlns:a16="http://schemas.microsoft.com/office/drawing/2014/main" id="{5CE74759-C479-1C4F-AE5D-C7635F6C4AD7}"/>
                </a:ext>
              </a:extLst>
            </p:cNvPr>
            <p:cNvSpPr txBox="1"/>
            <p:nvPr/>
          </p:nvSpPr>
          <p:spPr>
            <a:xfrm>
              <a:off x="3307541" y="2978989"/>
              <a:ext cx="80502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dirty="0"/>
                <a:t>/</a:t>
              </a:r>
              <a:r>
                <a:rPr lang="el-GR" dirty="0"/>
                <a:t>θ</a:t>
              </a:r>
              <a:r>
                <a:rPr lang="de-DE" dirty="0"/>
                <a:t>/ /</a:t>
              </a:r>
              <a:r>
                <a:rPr lang="de-DE" dirty="0" err="1"/>
                <a:t>ð</a:t>
              </a:r>
              <a:r>
                <a:rPr lang="de-DE" dirty="0"/>
                <a:t>/</a:t>
              </a:r>
              <a:endParaRPr lang="en-GB" cap="small" dirty="0"/>
            </a:p>
          </p:txBody>
        </p:sp>
        <p:cxnSp>
          <p:nvCxnSpPr>
            <p:cNvPr id="23" name="Gerade Verbindung mit Pfeil 22">
              <a:extLst>
                <a:ext uri="{FF2B5EF4-FFF2-40B4-BE49-F238E27FC236}">
                  <a16:creationId xmlns:a16="http://schemas.microsoft.com/office/drawing/2014/main" id="{C7BD8976-4CC1-774C-811E-30D4268A6E36}"/>
                </a:ext>
              </a:extLst>
            </p:cNvPr>
            <p:cNvCxnSpPr>
              <a:cxnSpLocks/>
              <a:stCxn id="7" idx="3"/>
            </p:cNvCxnSpPr>
            <p:nvPr/>
          </p:nvCxnSpPr>
          <p:spPr bwMode="auto">
            <a:xfrm>
              <a:off x="4112563" y="3163655"/>
              <a:ext cx="1096967" cy="607692"/>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8" name="Gruppieren 47">
            <a:extLst>
              <a:ext uri="{FF2B5EF4-FFF2-40B4-BE49-F238E27FC236}">
                <a16:creationId xmlns:a16="http://schemas.microsoft.com/office/drawing/2014/main" id="{700FA65B-2C97-6443-9A5D-56B08C1648E8}"/>
              </a:ext>
            </a:extLst>
          </p:cNvPr>
          <p:cNvGrpSpPr/>
          <p:nvPr/>
        </p:nvGrpSpPr>
        <p:grpSpPr>
          <a:xfrm>
            <a:off x="4382446" y="3155040"/>
            <a:ext cx="2483377" cy="369332"/>
            <a:chOff x="2358383" y="3771347"/>
            <a:chExt cx="2483377" cy="369332"/>
          </a:xfrm>
        </p:grpSpPr>
        <p:sp>
          <p:nvSpPr>
            <p:cNvPr id="6" name="Textfeld 5">
              <a:extLst>
                <a:ext uri="{FF2B5EF4-FFF2-40B4-BE49-F238E27FC236}">
                  <a16:creationId xmlns:a16="http://schemas.microsoft.com/office/drawing/2014/main" id="{DC846886-4960-724E-8756-7BDF95772A47}"/>
                </a:ext>
              </a:extLst>
            </p:cNvPr>
            <p:cNvSpPr txBox="1"/>
            <p:nvPr/>
          </p:nvSpPr>
          <p:spPr>
            <a:xfrm>
              <a:off x="2358383" y="3771347"/>
              <a:ext cx="167835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/p/ /b/ /m/ /w/</a:t>
              </a:r>
              <a:endParaRPr lang="de-DE" dirty="0"/>
            </a:p>
          </p:txBody>
        </p:sp>
        <p:cxnSp>
          <p:nvCxnSpPr>
            <p:cNvPr id="27" name="Gerade Verbindung mit Pfeil 26">
              <a:extLst>
                <a:ext uri="{FF2B5EF4-FFF2-40B4-BE49-F238E27FC236}">
                  <a16:creationId xmlns:a16="http://schemas.microsoft.com/office/drawing/2014/main" id="{1D325B66-5C91-244A-8CCD-80B07DCF1005}"/>
                </a:ext>
              </a:extLst>
            </p:cNvPr>
            <p:cNvCxnSpPr>
              <a:cxnSpLocks/>
              <a:stCxn id="6" idx="3"/>
            </p:cNvCxnSpPr>
            <p:nvPr/>
          </p:nvCxnSpPr>
          <p:spPr bwMode="auto">
            <a:xfrm flipV="1">
              <a:off x="4036738" y="3812801"/>
              <a:ext cx="805022" cy="143212"/>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2" name="Gruppieren 41">
            <a:extLst>
              <a:ext uri="{FF2B5EF4-FFF2-40B4-BE49-F238E27FC236}">
                <a16:creationId xmlns:a16="http://schemas.microsoft.com/office/drawing/2014/main" id="{C8713508-6F79-3C47-BD17-7220FC777346}"/>
              </a:ext>
            </a:extLst>
          </p:cNvPr>
          <p:cNvGrpSpPr/>
          <p:nvPr/>
        </p:nvGrpSpPr>
        <p:grpSpPr>
          <a:xfrm>
            <a:off x="5111601" y="787071"/>
            <a:ext cx="2441885" cy="1867436"/>
            <a:chOff x="3087537" y="1403378"/>
            <a:chExt cx="2441885" cy="1867436"/>
          </a:xfrm>
        </p:grpSpPr>
        <p:sp>
          <p:nvSpPr>
            <p:cNvPr id="9" name="Textfeld 8">
              <a:extLst>
                <a:ext uri="{FF2B5EF4-FFF2-40B4-BE49-F238E27FC236}">
                  <a16:creationId xmlns:a16="http://schemas.microsoft.com/office/drawing/2014/main" id="{5A647430-AD87-D44A-8F2A-3CDE4D77C238}"/>
                </a:ext>
              </a:extLst>
            </p:cNvPr>
            <p:cNvSpPr txBox="1"/>
            <p:nvPr/>
          </p:nvSpPr>
          <p:spPr>
            <a:xfrm>
              <a:off x="3087537" y="1403378"/>
              <a:ext cx="222278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/t/ /d/ /n/ /s/ /z/ /l/ /</a:t>
              </a:r>
              <a:r>
                <a:rPr lang="de-DE" dirty="0" err="1"/>
                <a:t>ɹ</a:t>
              </a:r>
              <a:r>
                <a:rPr lang="de-DE" dirty="0"/>
                <a:t>/</a:t>
              </a:r>
              <a:endParaRPr lang="en-GB" cap="small" dirty="0"/>
            </a:p>
          </p:txBody>
        </p:sp>
        <p:cxnSp>
          <p:nvCxnSpPr>
            <p:cNvPr id="30" name="Gerade Verbindung mit Pfeil 29">
              <a:extLst>
                <a:ext uri="{FF2B5EF4-FFF2-40B4-BE49-F238E27FC236}">
                  <a16:creationId xmlns:a16="http://schemas.microsoft.com/office/drawing/2014/main" id="{56D9F61D-0431-844E-8612-BCCA7739493C}"/>
                </a:ext>
              </a:extLst>
            </p:cNvPr>
            <p:cNvCxnSpPr>
              <a:cxnSpLocks/>
              <a:stCxn id="9" idx="2"/>
            </p:cNvCxnSpPr>
            <p:nvPr/>
          </p:nvCxnSpPr>
          <p:spPr bwMode="auto">
            <a:xfrm>
              <a:off x="4198927" y="1772710"/>
              <a:ext cx="1330495" cy="1498104"/>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3" name="Gruppieren 42">
            <a:extLst>
              <a:ext uri="{FF2B5EF4-FFF2-40B4-BE49-F238E27FC236}">
                <a16:creationId xmlns:a16="http://schemas.microsoft.com/office/drawing/2014/main" id="{CEB09E42-33DF-574C-818C-BB681B2732DE}"/>
              </a:ext>
            </a:extLst>
          </p:cNvPr>
          <p:cNvGrpSpPr/>
          <p:nvPr/>
        </p:nvGrpSpPr>
        <p:grpSpPr>
          <a:xfrm>
            <a:off x="8037564" y="758242"/>
            <a:ext cx="2040333" cy="1843910"/>
            <a:chOff x="6013500" y="1374549"/>
            <a:chExt cx="2040333" cy="1843910"/>
          </a:xfrm>
        </p:grpSpPr>
        <p:sp>
          <p:nvSpPr>
            <p:cNvPr id="10" name="Textfeld 9">
              <a:extLst>
                <a:ext uri="{FF2B5EF4-FFF2-40B4-BE49-F238E27FC236}">
                  <a16:creationId xmlns:a16="http://schemas.microsoft.com/office/drawing/2014/main" id="{DB750A40-EB06-8C4E-802E-1D954AB756BD}"/>
                </a:ext>
              </a:extLst>
            </p:cNvPr>
            <p:cNvSpPr txBox="1"/>
            <p:nvPr/>
          </p:nvSpPr>
          <p:spPr>
            <a:xfrm>
              <a:off x="6541575" y="1374549"/>
              <a:ext cx="15122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dirty="0"/>
                <a:t>/</a:t>
              </a:r>
              <a:r>
                <a:rPr lang="de-DE" dirty="0" err="1"/>
                <a:t>ʃ</a:t>
              </a:r>
              <a:r>
                <a:rPr lang="de-DE" dirty="0"/>
                <a:t>/ /</a:t>
              </a:r>
              <a:r>
                <a:rPr lang="de-DE" dirty="0" err="1"/>
                <a:t>ʒ</a:t>
              </a:r>
              <a:r>
                <a:rPr lang="de-DE" dirty="0"/>
                <a:t>/ /</a:t>
              </a:r>
              <a:r>
                <a:rPr lang="de-DE" dirty="0" err="1"/>
                <a:t>tʃ</a:t>
              </a:r>
              <a:r>
                <a:rPr lang="de-DE" dirty="0"/>
                <a:t>/ /</a:t>
              </a:r>
              <a:r>
                <a:rPr lang="de-DE" dirty="0" err="1"/>
                <a:t>dʒ</a:t>
              </a:r>
              <a:r>
                <a:rPr lang="de-DE" dirty="0"/>
                <a:t>/</a:t>
              </a:r>
              <a:endParaRPr lang="en-GB" cap="small" dirty="0"/>
            </a:p>
          </p:txBody>
        </p:sp>
        <p:cxnSp>
          <p:nvCxnSpPr>
            <p:cNvPr id="33" name="Gerade Verbindung mit Pfeil 32">
              <a:extLst>
                <a:ext uri="{FF2B5EF4-FFF2-40B4-BE49-F238E27FC236}">
                  <a16:creationId xmlns:a16="http://schemas.microsoft.com/office/drawing/2014/main" id="{165BDB68-578D-864B-A792-5478DBC3B4ED}"/>
                </a:ext>
              </a:extLst>
            </p:cNvPr>
            <p:cNvCxnSpPr>
              <a:cxnSpLocks/>
              <a:stCxn id="10" idx="2"/>
            </p:cNvCxnSpPr>
            <p:nvPr/>
          </p:nvCxnSpPr>
          <p:spPr bwMode="auto">
            <a:xfrm flipH="1">
              <a:off x="6013500" y="1743881"/>
              <a:ext cx="1284204" cy="1474578"/>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grpSp>
        <p:nvGrpSpPr>
          <p:cNvPr id="45" name="Gruppieren 44">
            <a:extLst>
              <a:ext uri="{FF2B5EF4-FFF2-40B4-BE49-F238E27FC236}">
                <a16:creationId xmlns:a16="http://schemas.microsoft.com/office/drawing/2014/main" id="{00584AE0-3F5B-974B-9086-75852544F331}"/>
              </a:ext>
            </a:extLst>
          </p:cNvPr>
          <p:cNvGrpSpPr/>
          <p:nvPr/>
        </p:nvGrpSpPr>
        <p:grpSpPr>
          <a:xfrm>
            <a:off x="9478779" y="2760085"/>
            <a:ext cx="1773266" cy="1254694"/>
            <a:chOff x="7454715" y="3376392"/>
            <a:chExt cx="1773266" cy="1254694"/>
          </a:xfrm>
        </p:grpSpPr>
        <p:sp>
          <p:nvSpPr>
            <p:cNvPr id="12" name="Textfeld 11">
              <a:extLst>
                <a:ext uri="{FF2B5EF4-FFF2-40B4-BE49-F238E27FC236}">
                  <a16:creationId xmlns:a16="http://schemas.microsoft.com/office/drawing/2014/main" id="{B37CB9BD-9A8E-8A42-9AA7-C289D88D9C83}"/>
                </a:ext>
              </a:extLst>
            </p:cNvPr>
            <p:cNvSpPr txBox="1"/>
            <p:nvPr/>
          </p:nvSpPr>
          <p:spPr>
            <a:xfrm>
              <a:off x="8053833" y="4261754"/>
              <a:ext cx="117414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1113" lvl="1"/>
              <a:r>
                <a:rPr lang="en-GB" dirty="0"/>
                <a:t>/k/ /g/ /</a:t>
              </a:r>
              <a:r>
                <a:rPr lang="de-DE" dirty="0" err="1"/>
                <a:t>ŋ</a:t>
              </a:r>
              <a:r>
                <a:rPr lang="de-DE" dirty="0"/>
                <a:t>/</a:t>
              </a:r>
              <a:endParaRPr lang="en-GB" cap="small" dirty="0"/>
            </a:p>
          </p:txBody>
        </p:sp>
        <p:cxnSp>
          <p:nvCxnSpPr>
            <p:cNvPr id="38" name="Gerade Verbindung mit Pfeil 37">
              <a:extLst>
                <a:ext uri="{FF2B5EF4-FFF2-40B4-BE49-F238E27FC236}">
                  <a16:creationId xmlns:a16="http://schemas.microsoft.com/office/drawing/2014/main" id="{4CA73A4F-6713-6849-BF43-424A0E2EC0E8}"/>
                </a:ext>
              </a:extLst>
            </p:cNvPr>
            <p:cNvCxnSpPr>
              <a:cxnSpLocks/>
              <a:stCxn id="12" idx="1"/>
            </p:cNvCxnSpPr>
            <p:nvPr/>
          </p:nvCxnSpPr>
          <p:spPr bwMode="auto">
            <a:xfrm flipH="1" flipV="1">
              <a:off x="7454715" y="3376392"/>
              <a:ext cx="599118" cy="1070028"/>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sp>
        <p:nvSpPr>
          <p:cNvPr id="31" name="Fußzeilenplatzhalter 3">
            <a:extLst>
              <a:ext uri="{FF2B5EF4-FFF2-40B4-BE49-F238E27FC236}">
                <a16:creationId xmlns:a16="http://schemas.microsoft.com/office/drawing/2014/main" id="{68744E8A-9FB2-BB4A-BBB4-E9B5A9A66F4F}"/>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29989319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49823-C9D4-1147-AD86-F0D1F22ECD29}"/>
              </a:ext>
            </a:extLst>
          </p:cNvPr>
          <p:cNvSpPr>
            <a:spLocks noGrp="1"/>
          </p:cNvSpPr>
          <p:nvPr>
            <p:ph type="title"/>
          </p:nvPr>
        </p:nvSpPr>
        <p:spPr/>
        <p:txBody>
          <a:bodyPr/>
          <a:lstStyle/>
          <a:p>
            <a:r>
              <a:rPr lang="en-GB" b="1" dirty="0">
                <a:latin typeface="+mj-lt"/>
              </a:rPr>
              <a:t>Consonants: How?</a:t>
            </a:r>
          </a:p>
        </p:txBody>
      </p:sp>
      <p:sp>
        <p:nvSpPr>
          <p:cNvPr id="3" name="Inhaltsplatzhalter 2">
            <a:extLst>
              <a:ext uri="{FF2B5EF4-FFF2-40B4-BE49-F238E27FC236}">
                <a16:creationId xmlns:a16="http://schemas.microsoft.com/office/drawing/2014/main" id="{F40F2F90-AA7F-9941-9F06-7CB00532E35E}"/>
              </a:ext>
            </a:extLst>
          </p:cNvPr>
          <p:cNvSpPr>
            <a:spLocks noGrp="1"/>
          </p:cNvSpPr>
          <p:nvPr>
            <p:ph idx="1"/>
          </p:nvPr>
        </p:nvSpPr>
        <p:spPr/>
        <p:txBody>
          <a:bodyPr/>
          <a:lstStyle/>
          <a:p>
            <a:pPr marL="285750" indent="-285750" algn="just">
              <a:buFont typeface="Arial" panose="020B0604020202020204" pitchFamily="34" charset="0"/>
              <a:buChar char="•"/>
            </a:pPr>
            <a:r>
              <a:rPr lang="en-GB" sz="1800" dirty="0">
                <a:latin typeface="+mn-lt"/>
              </a:rPr>
              <a:t>Knowing </a:t>
            </a:r>
            <a:r>
              <a:rPr lang="en-GB" sz="1800" i="1" dirty="0">
                <a:latin typeface="+mn-lt"/>
              </a:rPr>
              <a:t>where </a:t>
            </a:r>
            <a:r>
              <a:rPr lang="en-GB" sz="1800" dirty="0">
                <a:latin typeface="+mn-lt"/>
              </a:rPr>
              <a:t>is, however, not enough to identify a consonant. The following consonants are produced in the same place. How do they differ?</a:t>
            </a:r>
          </a:p>
          <a:p>
            <a:pPr marL="285750" indent="-285750" algn="just">
              <a:buFont typeface="Arial" panose="020B0604020202020204" pitchFamily="34" charset="0"/>
              <a:buChar char="•"/>
            </a:pPr>
            <a:endParaRPr lang="en-GB" sz="1800" dirty="0">
              <a:latin typeface="+mn-lt"/>
            </a:endParaRPr>
          </a:p>
          <a:p>
            <a:pPr marL="641350" lvl="1" indent="-285750" algn="just">
              <a:buFont typeface="Arial" panose="020B0604020202020204" pitchFamily="34" charset="0"/>
              <a:buChar char="•"/>
            </a:pPr>
            <a:r>
              <a:rPr lang="en-GB" sz="1800" dirty="0">
                <a:latin typeface="+mn-lt"/>
              </a:rPr>
              <a:t>/t/		/s/</a:t>
            </a:r>
          </a:p>
          <a:p>
            <a:pPr marL="285750" indent="-285750" algn="just">
              <a:buFont typeface="Arial" panose="020B0604020202020204" pitchFamily="34" charset="0"/>
              <a:buChar char="•"/>
            </a:pPr>
            <a:endParaRPr lang="en-GB" sz="1800" dirty="0">
              <a:latin typeface="+mn-lt"/>
            </a:endParaRPr>
          </a:p>
          <a:p>
            <a:pPr marL="641350" lvl="1" indent="-285750" algn="just">
              <a:buFont typeface="Arial" panose="020B0604020202020204" pitchFamily="34" charset="0"/>
              <a:buChar char="•"/>
            </a:pPr>
            <a:r>
              <a:rPr lang="en-GB" sz="1800" dirty="0">
                <a:latin typeface="+mn-lt"/>
              </a:rPr>
              <a:t>/b/		/m/</a:t>
            </a:r>
          </a:p>
          <a:p>
            <a:pPr marL="285750" indent="-285750" algn="just">
              <a:buFont typeface="Arial" panose="020B0604020202020204" pitchFamily="34" charset="0"/>
              <a:buChar char="•"/>
            </a:pPr>
            <a:endParaRPr lang="en-GB" sz="1800" dirty="0">
              <a:latin typeface="+mn-lt"/>
            </a:endParaRPr>
          </a:p>
          <a:p>
            <a:pPr marL="641350" lvl="1" indent="-285750" algn="just">
              <a:buFont typeface="Arial" panose="020B0604020202020204" pitchFamily="34" charset="0"/>
              <a:buChar char="•"/>
            </a:pPr>
            <a:r>
              <a:rPr lang="en-GB" sz="1800" dirty="0">
                <a:latin typeface="+mn-lt"/>
              </a:rPr>
              <a:t>/z/		/n/</a:t>
            </a:r>
          </a:p>
          <a:p>
            <a:pPr marL="285750" indent="-285750" algn="just">
              <a:buFont typeface="Arial" panose="020B0604020202020204" pitchFamily="34" charset="0"/>
              <a:buChar char="•"/>
            </a:pPr>
            <a:endParaRPr lang="en-GB" sz="1800" dirty="0">
              <a:latin typeface="+mn-lt"/>
            </a:endParaRPr>
          </a:p>
          <a:p>
            <a:pPr marL="285750" indent="-285750" algn="just">
              <a:buFont typeface="Arial" panose="020B0604020202020204" pitchFamily="34" charset="0"/>
              <a:buChar char="•"/>
            </a:pPr>
            <a:r>
              <a:rPr lang="en-GB" sz="1800" dirty="0">
                <a:latin typeface="+mn-lt"/>
              </a:rPr>
              <a:t>They differ in their </a:t>
            </a:r>
            <a:r>
              <a:rPr lang="en-GB" sz="1800" b="1" cap="small" dirty="0">
                <a:latin typeface="+mn-lt"/>
              </a:rPr>
              <a:t>manner of articulation</a:t>
            </a:r>
            <a:r>
              <a:rPr lang="en-GB" sz="1800" cap="small" dirty="0">
                <a:latin typeface="+mn-lt"/>
              </a:rPr>
              <a:t>!</a:t>
            </a:r>
          </a:p>
        </p:txBody>
      </p:sp>
    </p:spTree>
    <p:extLst>
      <p:ext uri="{BB962C8B-B14F-4D97-AF65-F5344CB8AC3E}">
        <p14:creationId xmlns:p14="http://schemas.microsoft.com/office/powerpoint/2010/main" val="3478955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0F2F90-AA7F-9941-9F06-7CB00532E35E}"/>
              </a:ext>
            </a:extLst>
          </p:cNvPr>
          <p:cNvSpPr>
            <a:spLocks noGrp="1"/>
          </p:cNvSpPr>
          <p:nvPr>
            <p:ph idx="1"/>
          </p:nvPr>
        </p:nvSpPr>
        <p:spPr/>
        <p:txBody>
          <a:bodyPr/>
          <a:lstStyle/>
          <a:p>
            <a:pPr marL="285750" indent="-285750">
              <a:buFont typeface="Arial" panose="020B0604020202020204" pitchFamily="34" charset="0"/>
              <a:buChar char="•"/>
            </a:pPr>
            <a:r>
              <a:rPr lang="en-GB" sz="1800" b="1" cap="small" dirty="0">
                <a:latin typeface="+mn-lt"/>
              </a:rPr>
              <a:t>Plosives/Stops		/</a:t>
            </a:r>
            <a:r>
              <a:rPr lang="en-GB" sz="1800" dirty="0">
                <a:latin typeface="+mn-lt"/>
              </a:rPr>
              <a:t>p/, /b/, /t/, /d/, /k/, /g/</a:t>
            </a:r>
          </a:p>
          <a:p>
            <a:pPr marL="285750" indent="-285750">
              <a:buFont typeface="Arial" panose="020B0604020202020204" pitchFamily="34" charset="0"/>
              <a:buChar char="•"/>
            </a:pPr>
            <a:endParaRPr lang="en-GB" sz="1800" b="1" cap="small" dirty="0">
              <a:latin typeface="+mn-lt"/>
            </a:endParaRPr>
          </a:p>
          <a:p>
            <a:pPr marL="285750" indent="-285750">
              <a:buFont typeface="Arial" panose="020B0604020202020204" pitchFamily="34" charset="0"/>
              <a:buChar char="•"/>
            </a:pPr>
            <a:r>
              <a:rPr lang="en-GB" sz="1800" b="1" cap="small" dirty="0">
                <a:latin typeface="+mn-lt"/>
              </a:rPr>
              <a:t>Fricatives			/</a:t>
            </a:r>
            <a:r>
              <a:rPr lang="en-GB" sz="1800" dirty="0">
                <a:latin typeface="+mn-lt"/>
              </a:rPr>
              <a:t>f/, /v/, /</a:t>
            </a:r>
            <a:r>
              <a:rPr lang="de-DE" sz="1800" dirty="0" err="1">
                <a:latin typeface="+mn-lt"/>
              </a:rPr>
              <a:t>ʃ</a:t>
            </a:r>
            <a:r>
              <a:rPr lang="de-DE" sz="1800" dirty="0">
                <a:latin typeface="+mn-lt"/>
              </a:rPr>
              <a:t>/, /</a:t>
            </a:r>
            <a:r>
              <a:rPr lang="de-DE" sz="1800" dirty="0" err="1">
                <a:latin typeface="+mn-lt"/>
              </a:rPr>
              <a:t>ʒ</a:t>
            </a:r>
            <a:r>
              <a:rPr lang="de-DE" sz="1800" dirty="0">
                <a:latin typeface="+mn-lt"/>
              </a:rPr>
              <a:t>/, /</a:t>
            </a:r>
            <a:r>
              <a:rPr lang="en-GB" sz="1800" dirty="0">
                <a:latin typeface="+mn-lt"/>
              </a:rPr>
              <a:t>s/, /z/, /</a:t>
            </a:r>
            <a:r>
              <a:rPr lang="en-GB" sz="1800" dirty="0" err="1">
                <a:latin typeface="+mn-lt"/>
              </a:rPr>
              <a:t>θ</a:t>
            </a:r>
            <a:r>
              <a:rPr lang="en-GB" sz="1800" dirty="0">
                <a:latin typeface="+mn-lt"/>
              </a:rPr>
              <a:t>/, /</a:t>
            </a:r>
            <a:r>
              <a:rPr lang="en-GB" sz="1800" dirty="0" err="1">
                <a:latin typeface="+mn-lt"/>
              </a:rPr>
              <a:t>ð</a:t>
            </a:r>
            <a:r>
              <a:rPr lang="en-GB" sz="1800" dirty="0">
                <a:latin typeface="+mn-lt"/>
              </a:rPr>
              <a:t>/, /h/</a:t>
            </a:r>
          </a:p>
          <a:p>
            <a:pPr marL="285750" indent="-285750">
              <a:buFont typeface="Arial" panose="020B0604020202020204" pitchFamily="34" charset="0"/>
              <a:buChar char="•"/>
            </a:pPr>
            <a:endParaRPr lang="en-GB" sz="1800" b="1" cap="small" dirty="0">
              <a:latin typeface="+mn-lt"/>
            </a:endParaRPr>
          </a:p>
          <a:p>
            <a:pPr marL="285750" indent="-285750">
              <a:buFont typeface="Arial" panose="020B0604020202020204" pitchFamily="34" charset="0"/>
              <a:buChar char="•"/>
            </a:pPr>
            <a:r>
              <a:rPr lang="en-GB" sz="1800" b="1" cap="small" dirty="0">
                <a:latin typeface="+mn-lt"/>
              </a:rPr>
              <a:t>Affricates			/</a:t>
            </a:r>
            <a:r>
              <a:rPr lang="de-DE" sz="1800" dirty="0" err="1">
                <a:latin typeface="+mn-lt"/>
              </a:rPr>
              <a:t>tʃ</a:t>
            </a:r>
            <a:r>
              <a:rPr lang="de-DE" sz="1800" dirty="0">
                <a:latin typeface="+mn-lt"/>
              </a:rPr>
              <a:t>/, /</a:t>
            </a:r>
            <a:r>
              <a:rPr lang="de-DE" sz="1800" dirty="0" err="1">
                <a:latin typeface="+mn-lt"/>
              </a:rPr>
              <a:t>dʒ</a:t>
            </a:r>
            <a:r>
              <a:rPr lang="de-DE" sz="1800" dirty="0">
                <a:latin typeface="+mn-lt"/>
              </a:rPr>
              <a:t>/</a:t>
            </a:r>
            <a:endParaRPr lang="en-GB" sz="1800" b="1" cap="small" dirty="0">
              <a:latin typeface="+mn-lt"/>
            </a:endParaRPr>
          </a:p>
          <a:p>
            <a:pPr marL="285750" indent="-285750">
              <a:buFont typeface="Arial" panose="020B0604020202020204" pitchFamily="34" charset="0"/>
              <a:buChar char="•"/>
            </a:pPr>
            <a:endParaRPr lang="en-GB" sz="1800" b="1" cap="small" dirty="0">
              <a:latin typeface="+mn-lt"/>
            </a:endParaRPr>
          </a:p>
          <a:p>
            <a:pPr marL="285750" indent="-285750">
              <a:buFont typeface="Arial" panose="020B0604020202020204" pitchFamily="34" charset="0"/>
              <a:buChar char="•"/>
            </a:pPr>
            <a:r>
              <a:rPr lang="en-GB" sz="1800" b="1" cap="small" dirty="0">
                <a:latin typeface="+mn-lt"/>
              </a:rPr>
              <a:t>Nasals			/</a:t>
            </a:r>
            <a:r>
              <a:rPr lang="en-GB" sz="1800" dirty="0">
                <a:latin typeface="+mn-lt"/>
              </a:rPr>
              <a:t>m/, /n/, /</a:t>
            </a:r>
            <a:r>
              <a:rPr lang="de-DE" sz="1800" dirty="0" err="1">
                <a:latin typeface="+mn-lt"/>
              </a:rPr>
              <a:t>ŋ</a:t>
            </a:r>
            <a:r>
              <a:rPr lang="de-DE" sz="1800" dirty="0">
                <a:latin typeface="+mn-lt"/>
              </a:rPr>
              <a:t>/</a:t>
            </a:r>
            <a:endParaRPr lang="en-GB" sz="1800" dirty="0">
              <a:latin typeface="+mn-lt"/>
            </a:endParaRPr>
          </a:p>
          <a:p>
            <a:pPr lvl="1" indent="0">
              <a:buNone/>
            </a:pPr>
            <a:endParaRPr lang="en-GB" sz="1800" b="1" cap="small" dirty="0">
              <a:latin typeface="+mn-lt"/>
            </a:endParaRPr>
          </a:p>
          <a:p>
            <a:pPr marL="285750" indent="-285750">
              <a:buFont typeface="Arial" panose="020B0604020202020204" pitchFamily="34" charset="0"/>
              <a:buChar char="•"/>
            </a:pPr>
            <a:r>
              <a:rPr lang="en-GB" sz="1800" b="1" cap="small" dirty="0">
                <a:latin typeface="+mn-lt"/>
              </a:rPr>
              <a:t>Approximants			/</a:t>
            </a:r>
            <a:r>
              <a:rPr lang="en-GB" sz="1800" dirty="0">
                <a:latin typeface="+mn-lt"/>
              </a:rPr>
              <a:t>w/, /</a:t>
            </a:r>
            <a:r>
              <a:rPr lang="de-DE" sz="1800" dirty="0" err="1">
                <a:latin typeface="+mn-lt"/>
              </a:rPr>
              <a:t>ɹ</a:t>
            </a:r>
            <a:r>
              <a:rPr lang="de-DE" sz="1800" dirty="0">
                <a:latin typeface="+mn-lt"/>
              </a:rPr>
              <a:t>/, /</a:t>
            </a:r>
            <a:r>
              <a:rPr lang="en-GB" sz="1800" dirty="0">
                <a:latin typeface="+mn-lt"/>
              </a:rPr>
              <a:t>j/, /l/</a:t>
            </a:r>
          </a:p>
        </p:txBody>
      </p:sp>
      <p:sp>
        <p:nvSpPr>
          <p:cNvPr id="8" name="Titel 1">
            <a:extLst>
              <a:ext uri="{FF2B5EF4-FFF2-40B4-BE49-F238E27FC236}">
                <a16:creationId xmlns:a16="http://schemas.microsoft.com/office/drawing/2014/main" id="{0807F9DD-90DB-5F44-B1AC-F53373721539}"/>
              </a:ext>
            </a:extLst>
          </p:cNvPr>
          <p:cNvSpPr>
            <a:spLocks noGrp="1"/>
          </p:cNvSpPr>
          <p:nvPr>
            <p:ph type="title"/>
          </p:nvPr>
        </p:nvSpPr>
        <p:spPr>
          <a:xfrm>
            <a:off x="334434" y="946151"/>
            <a:ext cx="11523133" cy="428625"/>
          </a:xfrm>
        </p:spPr>
        <p:txBody>
          <a:bodyPr/>
          <a:lstStyle/>
          <a:p>
            <a:r>
              <a:rPr lang="en-GB" b="1" dirty="0">
                <a:latin typeface="+mj-lt"/>
              </a:rPr>
              <a:t>Consonants: How? II</a:t>
            </a:r>
          </a:p>
        </p:txBody>
      </p:sp>
      <p:sp>
        <p:nvSpPr>
          <p:cNvPr id="4" name="Textfeld 3">
            <a:extLst>
              <a:ext uri="{FF2B5EF4-FFF2-40B4-BE49-F238E27FC236}">
                <a16:creationId xmlns:a16="http://schemas.microsoft.com/office/drawing/2014/main" id="{D4718945-FF92-5143-903E-BA2B0C8D9A6C}"/>
              </a:ext>
            </a:extLst>
          </p:cNvPr>
          <p:cNvSpPr txBox="1"/>
          <p:nvPr/>
        </p:nvSpPr>
        <p:spPr>
          <a:xfrm>
            <a:off x="6096000" y="2782669"/>
            <a:ext cx="5300662" cy="646331"/>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a:t>Affricates are homorganic plosives &amp; fricatives </a:t>
            </a:r>
          </a:p>
          <a:p>
            <a:r>
              <a:rPr lang="en-GB" dirty="0"/>
              <a:t>	= ‘produced in the same place’</a:t>
            </a:r>
          </a:p>
        </p:txBody>
      </p:sp>
    </p:spTree>
    <p:extLst>
      <p:ext uri="{BB962C8B-B14F-4D97-AF65-F5344CB8AC3E}">
        <p14:creationId xmlns:p14="http://schemas.microsoft.com/office/powerpoint/2010/main" val="2636069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7DB7-FB88-C64D-9840-592E9C0B50E5}"/>
              </a:ext>
            </a:extLst>
          </p:cNvPr>
          <p:cNvSpPr>
            <a:spLocks noGrp="1"/>
          </p:cNvSpPr>
          <p:nvPr>
            <p:ph type="title"/>
          </p:nvPr>
        </p:nvSpPr>
        <p:spPr/>
        <p:txBody>
          <a:bodyPr/>
          <a:lstStyle/>
          <a:p>
            <a:r>
              <a:rPr lang="en-GB" b="1" dirty="0">
                <a:latin typeface="+mj-lt"/>
              </a:rPr>
              <a:t>Plosives</a:t>
            </a:r>
          </a:p>
        </p:txBody>
      </p:sp>
      <p:sp>
        <p:nvSpPr>
          <p:cNvPr id="5" name="Rechteck 4">
            <a:extLst>
              <a:ext uri="{FF2B5EF4-FFF2-40B4-BE49-F238E27FC236}">
                <a16:creationId xmlns:a16="http://schemas.microsoft.com/office/drawing/2014/main" id="{57312541-2692-234C-9C5E-01727C2A5D04}"/>
              </a:ext>
            </a:extLst>
          </p:cNvPr>
          <p:cNvSpPr/>
          <p:nvPr/>
        </p:nvSpPr>
        <p:spPr>
          <a:xfrm>
            <a:off x="114300" y="6581001"/>
            <a:ext cx="5314950" cy="276999"/>
          </a:xfrm>
          <a:prstGeom prst="rect">
            <a:avLst/>
          </a:prstGeom>
        </p:spPr>
        <p:txBody>
          <a:bodyPr wrap="square">
            <a:spAutoFit/>
          </a:bodyPr>
          <a:lstStyle/>
          <a:p>
            <a:pPr algn="r">
              <a:lnSpc>
                <a:spcPct val="100000"/>
              </a:lnSpc>
            </a:pPr>
            <a:r>
              <a:rPr lang="en-GB" sz="1200" dirty="0">
                <a:hlinkClick r:id="rId5"/>
              </a:rPr>
              <a:t>https://sail.usc.edu/span/rtmri_ipa/je_2015.html</a:t>
            </a:r>
            <a:r>
              <a:rPr lang="en-GB" sz="1200" dirty="0"/>
              <a:t> [28 October 2020]</a:t>
            </a:r>
          </a:p>
        </p:txBody>
      </p:sp>
      <p:pic>
        <p:nvPicPr>
          <p:cNvPr id="6" name="bilabial_plosive_voiceless.mp4">
            <a:hlinkClick r:id="" action="ppaction://media"/>
            <a:extLst>
              <a:ext uri="{FF2B5EF4-FFF2-40B4-BE49-F238E27FC236}">
                <a16:creationId xmlns:a16="http://schemas.microsoft.com/office/drawing/2014/main" id="{66E2C91B-0A08-264C-9C3D-0DA7F8B52DC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116262" y="449262"/>
            <a:ext cx="5959475" cy="5959475"/>
          </a:xfrm>
          <a:prstGeom prst="rect">
            <a:avLst/>
          </a:prstGeom>
        </p:spPr>
      </p:pic>
      <p:sp>
        <p:nvSpPr>
          <p:cNvPr id="7" name="Textfeld 6">
            <a:extLst>
              <a:ext uri="{FF2B5EF4-FFF2-40B4-BE49-F238E27FC236}">
                <a16:creationId xmlns:a16="http://schemas.microsoft.com/office/drawing/2014/main" id="{B2682062-D224-114B-8916-FD9B0972DD68}"/>
              </a:ext>
            </a:extLst>
          </p:cNvPr>
          <p:cNvSpPr txBox="1"/>
          <p:nvPr/>
        </p:nvSpPr>
        <p:spPr>
          <a:xfrm>
            <a:off x="423862" y="3428999"/>
            <a:ext cx="2347913"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dirty="0"/>
              <a:t>Airstream blocked by a complete closure</a:t>
            </a:r>
          </a:p>
        </p:txBody>
      </p:sp>
    </p:spTree>
    <p:extLst>
      <p:ext uri="{BB962C8B-B14F-4D97-AF65-F5344CB8AC3E}">
        <p14:creationId xmlns:p14="http://schemas.microsoft.com/office/powerpoint/2010/main" val="26795892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DC1F4-2F06-7B4C-9B17-B089F0004B9A}"/>
              </a:ext>
            </a:extLst>
          </p:cNvPr>
          <p:cNvSpPr>
            <a:spLocks noGrp="1"/>
          </p:cNvSpPr>
          <p:nvPr>
            <p:ph type="title"/>
          </p:nvPr>
        </p:nvSpPr>
        <p:spPr/>
        <p:txBody>
          <a:bodyPr/>
          <a:lstStyle/>
          <a:p>
            <a:r>
              <a:rPr lang="en-GB" dirty="0">
                <a:latin typeface="+mj-lt"/>
              </a:rPr>
              <a:t>Road map</a:t>
            </a:r>
          </a:p>
        </p:txBody>
      </p:sp>
      <p:sp>
        <p:nvSpPr>
          <p:cNvPr id="3" name="Inhaltsplatzhalter 2">
            <a:extLst>
              <a:ext uri="{FF2B5EF4-FFF2-40B4-BE49-F238E27FC236}">
                <a16:creationId xmlns:a16="http://schemas.microsoft.com/office/drawing/2014/main" id="{6744B222-E577-B149-8351-077A5C229E13}"/>
              </a:ext>
            </a:extLst>
          </p:cNvPr>
          <p:cNvSpPr>
            <a:spLocks noGrp="1"/>
          </p:cNvSpPr>
          <p:nvPr>
            <p:ph idx="1"/>
          </p:nvPr>
        </p:nvSpPr>
        <p:spPr/>
        <p:txBody>
          <a:bodyPr/>
          <a:lstStyle/>
          <a:p>
            <a:pPr marL="342900" indent="-342900">
              <a:buFont typeface="+mj-lt"/>
              <a:buAutoNum type="arabicParenR"/>
            </a:pPr>
            <a:r>
              <a:rPr lang="en-GB" sz="1800" b="1" dirty="0">
                <a:latin typeface="+mj-lt"/>
              </a:rPr>
              <a:t>International Phonetic Alphabet (IPA)</a:t>
            </a:r>
          </a:p>
          <a:p>
            <a:pPr marL="342900" indent="-342900">
              <a:buFont typeface="+mj-lt"/>
              <a:buAutoNum type="arabicParenR"/>
            </a:pPr>
            <a:endParaRPr lang="en-GB" sz="1800" b="1" dirty="0">
              <a:latin typeface="+mj-lt"/>
            </a:endParaRPr>
          </a:p>
          <a:p>
            <a:pPr marL="342900" indent="-342900">
              <a:buFont typeface="+mj-lt"/>
              <a:buAutoNum type="arabicParenR"/>
            </a:pPr>
            <a:r>
              <a:rPr lang="en-GB" sz="1800" b="1" dirty="0">
                <a:latin typeface="+mj-lt"/>
              </a:rPr>
              <a:t>Speech organs</a:t>
            </a:r>
          </a:p>
          <a:p>
            <a:pPr marL="342900" indent="-342900">
              <a:buFont typeface="+mj-lt"/>
              <a:buAutoNum type="arabicParenR"/>
            </a:pPr>
            <a:endParaRPr lang="en-GB" sz="1800" b="1" dirty="0">
              <a:latin typeface="+mj-lt"/>
            </a:endParaRPr>
          </a:p>
          <a:p>
            <a:pPr marL="342900" indent="-342900">
              <a:buFont typeface="+mj-lt"/>
              <a:buAutoNum type="arabicParenR"/>
            </a:pPr>
            <a:r>
              <a:rPr lang="en-GB" sz="1800" b="1" dirty="0">
                <a:latin typeface="+mj-lt"/>
              </a:rPr>
              <a:t>Consonants</a:t>
            </a:r>
          </a:p>
          <a:p>
            <a:endParaRPr lang="en-GB" sz="1800" b="1" dirty="0">
              <a:latin typeface="+mj-lt"/>
            </a:endParaRPr>
          </a:p>
        </p:txBody>
      </p:sp>
    </p:spTree>
    <p:extLst>
      <p:ext uri="{BB962C8B-B14F-4D97-AF65-F5344CB8AC3E}">
        <p14:creationId xmlns:p14="http://schemas.microsoft.com/office/powerpoint/2010/main" val="39851464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7DB7-FB88-C64D-9840-592E9C0B50E5}"/>
              </a:ext>
            </a:extLst>
          </p:cNvPr>
          <p:cNvSpPr>
            <a:spLocks noGrp="1"/>
          </p:cNvSpPr>
          <p:nvPr>
            <p:ph type="title"/>
          </p:nvPr>
        </p:nvSpPr>
        <p:spPr/>
        <p:txBody>
          <a:bodyPr/>
          <a:lstStyle/>
          <a:p>
            <a:r>
              <a:rPr lang="en-GB" b="1" dirty="0">
                <a:latin typeface="+mj-lt"/>
              </a:rPr>
              <a:t>Fricatives</a:t>
            </a:r>
          </a:p>
        </p:txBody>
      </p:sp>
      <p:pic>
        <p:nvPicPr>
          <p:cNvPr id="6" name="dental_fricative_voiced.mp4">
            <a:hlinkClick r:id="" action="ppaction://media"/>
            <a:extLst>
              <a:ext uri="{FF2B5EF4-FFF2-40B4-BE49-F238E27FC236}">
                <a16:creationId xmlns:a16="http://schemas.microsoft.com/office/drawing/2014/main" id="{67065A0F-4BD6-E647-9D4B-6A82AFCAAF9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49600" y="482600"/>
            <a:ext cx="5892800" cy="5892800"/>
          </a:xfrm>
          <a:prstGeom prst="rect">
            <a:avLst/>
          </a:prstGeom>
        </p:spPr>
      </p:pic>
      <p:sp>
        <p:nvSpPr>
          <p:cNvPr id="8" name="Rechteck 7">
            <a:extLst>
              <a:ext uri="{FF2B5EF4-FFF2-40B4-BE49-F238E27FC236}">
                <a16:creationId xmlns:a16="http://schemas.microsoft.com/office/drawing/2014/main" id="{939A42C9-652E-6F4C-81CE-CC09ABED033E}"/>
              </a:ext>
            </a:extLst>
          </p:cNvPr>
          <p:cNvSpPr/>
          <p:nvPr/>
        </p:nvSpPr>
        <p:spPr>
          <a:xfrm>
            <a:off x="114300" y="6557963"/>
            <a:ext cx="4714875" cy="276999"/>
          </a:xfrm>
          <a:prstGeom prst="rect">
            <a:avLst/>
          </a:prstGeom>
        </p:spPr>
        <p:txBody>
          <a:bodyPr wrap="square">
            <a:spAutoFit/>
          </a:bodyPr>
          <a:lstStyle/>
          <a:p>
            <a:pPr algn="r">
              <a:lnSpc>
                <a:spcPct val="100000"/>
              </a:lnSpc>
            </a:pPr>
            <a:r>
              <a:rPr lang="en-GB" sz="1200" dirty="0">
                <a:hlinkClick r:id="rId6"/>
              </a:rPr>
              <a:t>https://sail.usc.edu/span/rtmri_ipa/je_2015.html</a:t>
            </a:r>
            <a:r>
              <a:rPr lang="en-GB" sz="1200" dirty="0"/>
              <a:t> [28 October 2020]</a:t>
            </a:r>
          </a:p>
        </p:txBody>
      </p:sp>
      <p:sp>
        <p:nvSpPr>
          <p:cNvPr id="5" name="Textfeld 4">
            <a:extLst>
              <a:ext uri="{FF2B5EF4-FFF2-40B4-BE49-F238E27FC236}">
                <a16:creationId xmlns:a16="http://schemas.microsoft.com/office/drawing/2014/main" id="{B0BC1473-3438-984D-94EE-E23ADED1BA54}"/>
              </a:ext>
            </a:extLst>
          </p:cNvPr>
          <p:cNvSpPr txBox="1"/>
          <p:nvPr/>
        </p:nvSpPr>
        <p:spPr>
          <a:xfrm>
            <a:off x="423862" y="3428999"/>
            <a:ext cx="2347913" cy="92333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dirty="0"/>
              <a:t>Narrow opening (almost closure) produces friction</a:t>
            </a:r>
          </a:p>
        </p:txBody>
      </p:sp>
    </p:spTree>
    <p:extLst>
      <p:ext uri="{BB962C8B-B14F-4D97-AF65-F5344CB8AC3E}">
        <p14:creationId xmlns:p14="http://schemas.microsoft.com/office/powerpoint/2010/main" val="626159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7DB7-FB88-C64D-9840-592E9C0B50E5}"/>
              </a:ext>
            </a:extLst>
          </p:cNvPr>
          <p:cNvSpPr>
            <a:spLocks noGrp="1"/>
          </p:cNvSpPr>
          <p:nvPr>
            <p:ph type="title"/>
          </p:nvPr>
        </p:nvSpPr>
        <p:spPr/>
        <p:txBody>
          <a:bodyPr/>
          <a:lstStyle/>
          <a:p>
            <a:r>
              <a:rPr lang="en-GB" b="1" dirty="0">
                <a:latin typeface="+mj-lt"/>
              </a:rPr>
              <a:t>Affricates</a:t>
            </a:r>
          </a:p>
        </p:txBody>
      </p:sp>
      <p:pic>
        <p:nvPicPr>
          <p:cNvPr id="6" name="postalveolar_affricate_voiced.mp4">
            <a:hlinkClick r:id="" action="ppaction://media"/>
            <a:extLst>
              <a:ext uri="{FF2B5EF4-FFF2-40B4-BE49-F238E27FC236}">
                <a16:creationId xmlns:a16="http://schemas.microsoft.com/office/drawing/2014/main" id="{B94D09A7-63E9-164D-9FD9-1F3FC0E472E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35709" y="468709"/>
            <a:ext cx="5920581" cy="5920581"/>
          </a:xfrm>
          <a:prstGeom prst="rect">
            <a:avLst/>
          </a:prstGeom>
        </p:spPr>
      </p:pic>
      <p:sp>
        <p:nvSpPr>
          <p:cNvPr id="8" name="Rechteck 7">
            <a:extLst>
              <a:ext uri="{FF2B5EF4-FFF2-40B4-BE49-F238E27FC236}">
                <a16:creationId xmlns:a16="http://schemas.microsoft.com/office/drawing/2014/main" id="{9CF6CAF6-4C94-6E4F-A180-A23ED909B6D8}"/>
              </a:ext>
            </a:extLst>
          </p:cNvPr>
          <p:cNvSpPr/>
          <p:nvPr/>
        </p:nvSpPr>
        <p:spPr>
          <a:xfrm>
            <a:off x="114300" y="6557963"/>
            <a:ext cx="4714875" cy="276999"/>
          </a:xfrm>
          <a:prstGeom prst="rect">
            <a:avLst/>
          </a:prstGeom>
        </p:spPr>
        <p:txBody>
          <a:bodyPr wrap="square">
            <a:spAutoFit/>
          </a:bodyPr>
          <a:lstStyle/>
          <a:p>
            <a:pPr algn="r">
              <a:lnSpc>
                <a:spcPct val="100000"/>
              </a:lnSpc>
            </a:pPr>
            <a:r>
              <a:rPr lang="en-GB" sz="1200" dirty="0">
                <a:hlinkClick r:id="rId6"/>
              </a:rPr>
              <a:t>https://sail.usc.edu/span/rtmri_ipa/je_2015.html</a:t>
            </a:r>
            <a:r>
              <a:rPr lang="en-GB" sz="1200" dirty="0"/>
              <a:t> [28 October 2020]</a:t>
            </a:r>
          </a:p>
        </p:txBody>
      </p:sp>
      <p:sp>
        <p:nvSpPr>
          <p:cNvPr id="5" name="Textfeld 4">
            <a:extLst>
              <a:ext uri="{FF2B5EF4-FFF2-40B4-BE49-F238E27FC236}">
                <a16:creationId xmlns:a16="http://schemas.microsoft.com/office/drawing/2014/main" id="{4073CC92-4E8B-5C4C-AF66-CF8201E953C8}"/>
              </a:ext>
            </a:extLst>
          </p:cNvPr>
          <p:cNvSpPr txBox="1"/>
          <p:nvPr/>
        </p:nvSpPr>
        <p:spPr>
          <a:xfrm>
            <a:off x="423862" y="3428999"/>
            <a:ext cx="2347913"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dirty="0"/>
              <a:t>Combination of a plosive &amp; a fricative</a:t>
            </a:r>
          </a:p>
        </p:txBody>
      </p:sp>
    </p:spTree>
    <p:extLst>
      <p:ext uri="{BB962C8B-B14F-4D97-AF65-F5344CB8AC3E}">
        <p14:creationId xmlns:p14="http://schemas.microsoft.com/office/powerpoint/2010/main" val="17712664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7DB7-FB88-C64D-9840-592E9C0B50E5}"/>
              </a:ext>
            </a:extLst>
          </p:cNvPr>
          <p:cNvSpPr>
            <a:spLocks noGrp="1"/>
          </p:cNvSpPr>
          <p:nvPr>
            <p:ph type="title"/>
          </p:nvPr>
        </p:nvSpPr>
        <p:spPr/>
        <p:txBody>
          <a:bodyPr/>
          <a:lstStyle/>
          <a:p>
            <a:r>
              <a:rPr lang="en-GB" b="1" dirty="0">
                <a:latin typeface="+mj-lt"/>
              </a:rPr>
              <a:t>Nasals</a:t>
            </a:r>
          </a:p>
        </p:txBody>
      </p:sp>
      <p:pic>
        <p:nvPicPr>
          <p:cNvPr id="6" name="bilabial_nasal.mp4">
            <a:hlinkClick r:id="" action="ppaction://media"/>
            <a:extLst>
              <a:ext uri="{FF2B5EF4-FFF2-40B4-BE49-F238E27FC236}">
                <a16:creationId xmlns:a16="http://schemas.microsoft.com/office/drawing/2014/main" id="{9701A306-F376-294C-A9B7-312A7B296A1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26184" y="459184"/>
            <a:ext cx="5939632" cy="5939632"/>
          </a:xfrm>
          <a:prstGeom prst="rect">
            <a:avLst/>
          </a:prstGeom>
        </p:spPr>
      </p:pic>
      <p:sp>
        <p:nvSpPr>
          <p:cNvPr id="8" name="Rechteck 7">
            <a:extLst>
              <a:ext uri="{FF2B5EF4-FFF2-40B4-BE49-F238E27FC236}">
                <a16:creationId xmlns:a16="http://schemas.microsoft.com/office/drawing/2014/main" id="{F5D7EFFC-479C-F741-A65A-CC798DEE68B7}"/>
              </a:ext>
            </a:extLst>
          </p:cNvPr>
          <p:cNvSpPr/>
          <p:nvPr/>
        </p:nvSpPr>
        <p:spPr>
          <a:xfrm>
            <a:off x="114300" y="6557963"/>
            <a:ext cx="4714875" cy="276999"/>
          </a:xfrm>
          <a:prstGeom prst="rect">
            <a:avLst/>
          </a:prstGeom>
        </p:spPr>
        <p:txBody>
          <a:bodyPr wrap="square">
            <a:spAutoFit/>
          </a:bodyPr>
          <a:lstStyle/>
          <a:p>
            <a:pPr algn="r">
              <a:lnSpc>
                <a:spcPct val="100000"/>
              </a:lnSpc>
            </a:pPr>
            <a:r>
              <a:rPr lang="en-GB" sz="1200" dirty="0">
                <a:hlinkClick r:id="rId5"/>
              </a:rPr>
              <a:t>https://sail.usc.edu/span/rtmri_ipa/je_2015.html</a:t>
            </a:r>
            <a:r>
              <a:rPr lang="en-GB" sz="1200" dirty="0"/>
              <a:t> [28 October 2020]</a:t>
            </a:r>
          </a:p>
        </p:txBody>
      </p:sp>
      <p:sp>
        <p:nvSpPr>
          <p:cNvPr id="5" name="Textfeld 4">
            <a:extLst>
              <a:ext uri="{FF2B5EF4-FFF2-40B4-BE49-F238E27FC236}">
                <a16:creationId xmlns:a16="http://schemas.microsoft.com/office/drawing/2014/main" id="{81A5F999-8658-6A4D-80EE-6890C9AECA76}"/>
              </a:ext>
            </a:extLst>
          </p:cNvPr>
          <p:cNvSpPr txBox="1"/>
          <p:nvPr/>
        </p:nvSpPr>
        <p:spPr>
          <a:xfrm>
            <a:off x="423862" y="3428999"/>
            <a:ext cx="2347913"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dirty="0"/>
              <a:t>Airstream passes through the nose</a:t>
            </a:r>
          </a:p>
        </p:txBody>
      </p:sp>
    </p:spTree>
    <p:extLst>
      <p:ext uri="{BB962C8B-B14F-4D97-AF65-F5344CB8AC3E}">
        <p14:creationId xmlns:p14="http://schemas.microsoft.com/office/powerpoint/2010/main" val="3175089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7DB7-FB88-C64D-9840-592E9C0B50E5}"/>
              </a:ext>
            </a:extLst>
          </p:cNvPr>
          <p:cNvSpPr>
            <a:spLocks noGrp="1"/>
          </p:cNvSpPr>
          <p:nvPr>
            <p:ph type="title"/>
          </p:nvPr>
        </p:nvSpPr>
        <p:spPr/>
        <p:txBody>
          <a:bodyPr/>
          <a:lstStyle/>
          <a:p>
            <a:r>
              <a:rPr lang="en-GB" b="1" dirty="0">
                <a:latin typeface="+mj-lt"/>
              </a:rPr>
              <a:t>Approximants</a:t>
            </a:r>
          </a:p>
        </p:txBody>
      </p:sp>
      <p:pic>
        <p:nvPicPr>
          <p:cNvPr id="6" name="palatal_approximant.mp4">
            <a:hlinkClick r:id="" action="ppaction://media"/>
            <a:extLst>
              <a:ext uri="{FF2B5EF4-FFF2-40B4-BE49-F238E27FC236}">
                <a16:creationId xmlns:a16="http://schemas.microsoft.com/office/drawing/2014/main" id="{CBE4D129-4836-FD45-A036-64D3625DD0E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65475" y="498475"/>
            <a:ext cx="5861050" cy="5861050"/>
          </a:xfrm>
          <a:prstGeom prst="rect">
            <a:avLst/>
          </a:prstGeom>
        </p:spPr>
      </p:pic>
      <p:sp>
        <p:nvSpPr>
          <p:cNvPr id="8" name="Rechteck 7">
            <a:extLst>
              <a:ext uri="{FF2B5EF4-FFF2-40B4-BE49-F238E27FC236}">
                <a16:creationId xmlns:a16="http://schemas.microsoft.com/office/drawing/2014/main" id="{B874EF93-5396-9F43-86C3-4BC7AF52C2E6}"/>
              </a:ext>
            </a:extLst>
          </p:cNvPr>
          <p:cNvSpPr/>
          <p:nvPr/>
        </p:nvSpPr>
        <p:spPr>
          <a:xfrm>
            <a:off x="114300" y="6557963"/>
            <a:ext cx="4714875" cy="276999"/>
          </a:xfrm>
          <a:prstGeom prst="rect">
            <a:avLst/>
          </a:prstGeom>
        </p:spPr>
        <p:txBody>
          <a:bodyPr wrap="square">
            <a:spAutoFit/>
          </a:bodyPr>
          <a:lstStyle/>
          <a:p>
            <a:pPr algn="r">
              <a:lnSpc>
                <a:spcPct val="100000"/>
              </a:lnSpc>
            </a:pPr>
            <a:r>
              <a:rPr lang="en-GB" sz="1200" dirty="0">
                <a:hlinkClick r:id="rId5"/>
              </a:rPr>
              <a:t>https://sail.usc.edu/span/rtmri_ipa/je_2015.html</a:t>
            </a:r>
            <a:r>
              <a:rPr lang="en-GB" sz="1200" dirty="0"/>
              <a:t> [28 October 2020]</a:t>
            </a:r>
          </a:p>
        </p:txBody>
      </p:sp>
      <p:sp>
        <p:nvSpPr>
          <p:cNvPr id="5" name="Textfeld 4">
            <a:extLst>
              <a:ext uri="{FF2B5EF4-FFF2-40B4-BE49-F238E27FC236}">
                <a16:creationId xmlns:a16="http://schemas.microsoft.com/office/drawing/2014/main" id="{DC12342F-767A-7F45-A0DE-D2965EC80877}"/>
              </a:ext>
            </a:extLst>
          </p:cNvPr>
          <p:cNvSpPr txBox="1"/>
          <p:nvPr/>
        </p:nvSpPr>
        <p:spPr>
          <a:xfrm>
            <a:off x="423862" y="3428999"/>
            <a:ext cx="2419351" cy="92333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dirty="0"/>
              <a:t>Articulators close to each other, but not as close as in fricatives</a:t>
            </a:r>
          </a:p>
        </p:txBody>
      </p:sp>
    </p:spTree>
    <p:extLst>
      <p:ext uri="{BB962C8B-B14F-4D97-AF65-F5344CB8AC3E}">
        <p14:creationId xmlns:p14="http://schemas.microsoft.com/office/powerpoint/2010/main" val="31962955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E39EA-C810-8E43-95D7-C33E8B7BA0BF}"/>
              </a:ext>
            </a:extLst>
          </p:cNvPr>
          <p:cNvSpPr>
            <a:spLocks noGrp="1"/>
          </p:cNvSpPr>
          <p:nvPr>
            <p:ph type="title"/>
          </p:nvPr>
        </p:nvSpPr>
        <p:spPr/>
        <p:txBody>
          <a:bodyPr/>
          <a:lstStyle/>
          <a:p>
            <a:r>
              <a:rPr lang="en-GB" b="1" dirty="0">
                <a:latin typeface="+mj-lt"/>
              </a:rPr>
              <a:t>Voicing</a:t>
            </a:r>
          </a:p>
        </p:txBody>
      </p:sp>
      <p:sp>
        <p:nvSpPr>
          <p:cNvPr id="3" name="Inhaltsplatzhalter 2">
            <a:extLst>
              <a:ext uri="{FF2B5EF4-FFF2-40B4-BE49-F238E27FC236}">
                <a16:creationId xmlns:a16="http://schemas.microsoft.com/office/drawing/2014/main" id="{0660E833-527D-6047-A38B-013EA5155A7F}"/>
              </a:ext>
            </a:extLst>
          </p:cNvPr>
          <p:cNvSpPr>
            <a:spLocks noGrp="1"/>
          </p:cNvSpPr>
          <p:nvPr>
            <p:ph idx="1"/>
          </p:nvPr>
        </p:nvSpPr>
        <p:spPr/>
        <p:txBody>
          <a:bodyPr/>
          <a:lstStyle/>
          <a:p>
            <a:pPr marL="285750" indent="-285750">
              <a:buFont typeface="Arial" panose="020B0604020202020204" pitchFamily="34" charset="0"/>
              <a:buChar char="•"/>
            </a:pPr>
            <a:r>
              <a:rPr lang="en-GB" sz="1800" dirty="0">
                <a:latin typeface="+mn-lt"/>
              </a:rPr>
              <a:t>Vibration of the vocal cords/folds</a:t>
            </a:r>
          </a:p>
          <a:p>
            <a:pPr marL="641350" lvl="1" indent="-285750">
              <a:buFont typeface="Arial" panose="020B0604020202020204" pitchFamily="34" charset="0"/>
              <a:buChar char="•"/>
            </a:pPr>
            <a:r>
              <a:rPr lang="en-GB" sz="1800" dirty="0">
                <a:latin typeface="+mn-lt"/>
              </a:rPr>
              <a:t>In order to vibrate, the vocal cords have to be close enough </a:t>
            </a:r>
          </a:p>
          <a:p>
            <a:pPr marL="641350" lvl="1" indent="-285750">
              <a:buFont typeface="Arial" panose="020B0604020202020204" pitchFamily="34" charset="0"/>
              <a:buChar char="•"/>
            </a:pPr>
            <a:r>
              <a:rPr lang="en-GB" sz="1800" dirty="0">
                <a:latin typeface="+mn-lt"/>
              </a:rPr>
              <a:t>Vowels are always voiced</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Some consonants, however, have voiced and voiceless variants</a:t>
            </a:r>
          </a:p>
          <a:p>
            <a:pPr marL="1009650" lvl="2" indent="-285750"/>
            <a:endParaRPr lang="en-GB" sz="1800" dirty="0">
              <a:latin typeface="+mn-lt"/>
            </a:endParaRPr>
          </a:p>
          <a:p>
            <a:pPr marL="1009650" lvl="2" indent="-285750"/>
            <a:r>
              <a:rPr lang="en-GB" sz="1800" dirty="0">
                <a:latin typeface="+mn-lt"/>
              </a:rPr>
              <a:t>[s]	[z]	</a:t>
            </a:r>
            <a:r>
              <a:rPr lang="en-GB" sz="1800" i="1" dirty="0">
                <a:latin typeface="+mn-lt"/>
              </a:rPr>
              <a:t>sip		zip</a:t>
            </a:r>
            <a:endParaRPr lang="en-GB" sz="1800" dirty="0">
              <a:latin typeface="+mn-lt"/>
            </a:endParaRPr>
          </a:p>
          <a:p>
            <a:pPr marL="1009650" lvl="2" indent="-285750"/>
            <a:r>
              <a:rPr lang="en-GB" sz="1800" dirty="0">
                <a:latin typeface="+mn-lt"/>
              </a:rPr>
              <a:t>[p]	[b]	</a:t>
            </a:r>
            <a:r>
              <a:rPr lang="en-GB" sz="1800" i="1" dirty="0">
                <a:latin typeface="+mn-lt"/>
              </a:rPr>
              <a:t>pin		bin</a:t>
            </a:r>
          </a:p>
          <a:p>
            <a:pPr marL="1009650" lvl="2" indent="-285750"/>
            <a:r>
              <a:rPr lang="en-GB" sz="1800" dirty="0">
                <a:latin typeface="+mn-lt"/>
              </a:rPr>
              <a:t>[t] 	[d]	</a:t>
            </a:r>
            <a:r>
              <a:rPr lang="en-GB" sz="1800" i="1" dirty="0">
                <a:latin typeface="+mn-lt"/>
              </a:rPr>
              <a:t>ten		den</a:t>
            </a:r>
            <a:endParaRPr lang="en-GB" sz="1800" dirty="0">
              <a:latin typeface="+mn-lt"/>
            </a:endParaRPr>
          </a:p>
          <a:p>
            <a:pPr marL="1009650" lvl="2" indent="-285750"/>
            <a:r>
              <a:rPr lang="en-GB" sz="1800" dirty="0">
                <a:latin typeface="+mn-lt"/>
              </a:rPr>
              <a:t>[f]	[v]	</a:t>
            </a:r>
            <a:r>
              <a:rPr lang="en-GB" sz="1800" i="1" dirty="0">
                <a:latin typeface="+mn-lt"/>
              </a:rPr>
              <a:t>fan		van</a:t>
            </a:r>
            <a:endParaRPr lang="en-GB" sz="1800" dirty="0">
              <a:latin typeface="+mn-lt"/>
            </a:endParaRPr>
          </a:p>
          <a:p>
            <a:pPr marL="1009650" lvl="2" indent="-285750"/>
            <a:r>
              <a:rPr lang="en-GB" sz="1800" dirty="0">
                <a:latin typeface="+mn-lt"/>
              </a:rPr>
              <a:t>[k]	[g]	</a:t>
            </a:r>
            <a:r>
              <a:rPr lang="en-GB" sz="1800" i="1" dirty="0">
                <a:latin typeface="+mn-lt"/>
              </a:rPr>
              <a:t>coat		goat</a:t>
            </a:r>
          </a:p>
          <a:p>
            <a:pPr marL="1009650" lvl="2" indent="-285750"/>
            <a:r>
              <a:rPr lang="en-GB" sz="1800" dirty="0">
                <a:latin typeface="+mn-lt"/>
              </a:rPr>
              <a:t>[</a:t>
            </a:r>
            <a:r>
              <a:rPr lang="en-GB" sz="1800" dirty="0" err="1">
                <a:latin typeface="+mn-lt"/>
              </a:rPr>
              <a:t>ʃ</a:t>
            </a:r>
            <a:r>
              <a:rPr lang="en-GB" sz="1800" dirty="0">
                <a:latin typeface="+mn-lt"/>
              </a:rPr>
              <a:t>]	[</a:t>
            </a:r>
            <a:r>
              <a:rPr lang="en-GB" sz="1800" dirty="0" err="1">
                <a:latin typeface="+mn-lt"/>
              </a:rPr>
              <a:t>ʒ</a:t>
            </a:r>
            <a:r>
              <a:rPr lang="en-GB" sz="1800" dirty="0">
                <a:latin typeface="+mn-lt"/>
              </a:rPr>
              <a:t>]	</a:t>
            </a:r>
            <a:r>
              <a:rPr lang="en-GB" sz="1800" i="1" dirty="0">
                <a:latin typeface="+mn-lt"/>
              </a:rPr>
              <a:t>Confucian	confusion</a:t>
            </a:r>
            <a:endParaRPr lang="en-GB" sz="1800" dirty="0">
              <a:latin typeface="+mn-lt"/>
            </a:endParaRPr>
          </a:p>
          <a:p>
            <a:pPr marL="1009650" lvl="2" indent="-285750"/>
            <a:r>
              <a:rPr lang="en-GB" sz="1800" dirty="0">
                <a:latin typeface="+mn-lt"/>
              </a:rPr>
              <a:t>[</a:t>
            </a:r>
            <a:r>
              <a:rPr lang="en-GB" sz="1800" dirty="0" err="1">
                <a:latin typeface="+mn-lt"/>
              </a:rPr>
              <a:t>tʃ</a:t>
            </a:r>
            <a:r>
              <a:rPr lang="en-GB" sz="1800" dirty="0">
                <a:latin typeface="+mn-lt"/>
              </a:rPr>
              <a:t>]	[</a:t>
            </a:r>
            <a:r>
              <a:rPr lang="en-GB" sz="1800" dirty="0" err="1">
                <a:latin typeface="+mn-lt"/>
              </a:rPr>
              <a:t>dʒ</a:t>
            </a:r>
            <a:r>
              <a:rPr lang="en-GB" sz="1800" dirty="0">
                <a:latin typeface="+mn-lt"/>
              </a:rPr>
              <a:t>]	</a:t>
            </a:r>
            <a:r>
              <a:rPr lang="en-GB" sz="1800" i="1" dirty="0">
                <a:latin typeface="+mn-lt"/>
              </a:rPr>
              <a:t>chin		gin</a:t>
            </a:r>
          </a:p>
          <a:p>
            <a:pPr marL="1009650" lvl="2" indent="-285750"/>
            <a:r>
              <a:rPr lang="en-GB" sz="1800" dirty="0">
                <a:latin typeface="+mn-lt"/>
              </a:rPr>
              <a:t>[</a:t>
            </a:r>
            <a:r>
              <a:rPr lang="en-GB" sz="1800" dirty="0" err="1">
                <a:latin typeface="+mn-lt"/>
              </a:rPr>
              <a:t>θ</a:t>
            </a:r>
            <a:r>
              <a:rPr lang="en-GB" sz="1800" dirty="0">
                <a:latin typeface="+mn-lt"/>
              </a:rPr>
              <a:t>]	[</a:t>
            </a:r>
            <a:r>
              <a:rPr lang="en-GB" sz="1800" dirty="0" err="1">
                <a:latin typeface="+mn-lt"/>
              </a:rPr>
              <a:t>ð</a:t>
            </a:r>
            <a:r>
              <a:rPr lang="en-GB" sz="1800" dirty="0">
                <a:latin typeface="+mn-lt"/>
              </a:rPr>
              <a:t>]	</a:t>
            </a:r>
            <a:r>
              <a:rPr lang="en-GB" sz="1800" i="1" dirty="0">
                <a:latin typeface="+mn-lt"/>
              </a:rPr>
              <a:t>thin		then</a:t>
            </a:r>
            <a:endParaRPr lang="en-GB" sz="1800" dirty="0">
              <a:latin typeface="+mn-lt"/>
            </a:endParaRPr>
          </a:p>
        </p:txBody>
      </p:sp>
      <p:sp>
        <p:nvSpPr>
          <p:cNvPr id="8" name="Fußzeilenplatzhalter 3">
            <a:extLst>
              <a:ext uri="{FF2B5EF4-FFF2-40B4-BE49-F238E27FC236}">
                <a16:creationId xmlns:a16="http://schemas.microsoft.com/office/drawing/2014/main" id="{2423DE6F-78C6-FE42-8FFF-661F44F6908D}"/>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pic>
        <p:nvPicPr>
          <p:cNvPr id="9" name="Grafik 8">
            <a:extLst>
              <a:ext uri="{FF2B5EF4-FFF2-40B4-BE49-F238E27FC236}">
                <a16:creationId xmlns:a16="http://schemas.microsoft.com/office/drawing/2014/main" id="{7BD02E8D-11A7-E04B-96D1-0B2DC73A10B0}"/>
              </a:ext>
            </a:extLst>
          </p:cNvPr>
          <p:cNvPicPr>
            <a:picLocks noChangeAspect="1"/>
          </p:cNvPicPr>
          <p:nvPr/>
        </p:nvPicPr>
        <p:blipFill rotWithShape="1">
          <a:blip r:embed="rId2">
            <a:extLst>
              <a:ext uri="{28A0092B-C50C-407E-A947-70E740481C1C}">
                <a14:useLocalDpi xmlns:a14="http://schemas.microsoft.com/office/drawing/2010/main" val="0"/>
              </a:ext>
            </a:extLst>
          </a:blip>
          <a:srcRect r="48947"/>
          <a:stretch/>
        </p:blipFill>
        <p:spPr>
          <a:xfrm>
            <a:off x="7799556" y="376236"/>
            <a:ext cx="4058010" cy="2076451"/>
          </a:xfrm>
          <a:prstGeom prst="rect">
            <a:avLst/>
          </a:prstGeom>
        </p:spPr>
      </p:pic>
      <p:pic>
        <p:nvPicPr>
          <p:cNvPr id="10" name="Grafik 9">
            <a:extLst>
              <a:ext uri="{FF2B5EF4-FFF2-40B4-BE49-F238E27FC236}">
                <a16:creationId xmlns:a16="http://schemas.microsoft.com/office/drawing/2014/main" id="{32AAB672-E533-6948-94CD-0BE19B809B1C}"/>
              </a:ext>
            </a:extLst>
          </p:cNvPr>
          <p:cNvPicPr>
            <a:picLocks noChangeAspect="1"/>
          </p:cNvPicPr>
          <p:nvPr/>
        </p:nvPicPr>
        <p:blipFill rotWithShape="1">
          <a:blip r:embed="rId2">
            <a:extLst>
              <a:ext uri="{28A0092B-C50C-407E-A947-70E740481C1C}">
                <a14:useLocalDpi xmlns:a14="http://schemas.microsoft.com/office/drawing/2010/main" val="0"/>
              </a:ext>
            </a:extLst>
          </a:blip>
          <a:srcRect l="48947"/>
          <a:stretch/>
        </p:blipFill>
        <p:spPr>
          <a:xfrm>
            <a:off x="7799556" y="2524127"/>
            <a:ext cx="4058010" cy="2076450"/>
          </a:xfrm>
          <a:prstGeom prst="rect">
            <a:avLst/>
          </a:prstGeom>
        </p:spPr>
      </p:pic>
      <p:sp>
        <p:nvSpPr>
          <p:cNvPr id="11" name="Rectangle 4">
            <a:extLst>
              <a:ext uri="{FF2B5EF4-FFF2-40B4-BE49-F238E27FC236}">
                <a16:creationId xmlns:a16="http://schemas.microsoft.com/office/drawing/2014/main" id="{50595C85-F739-E84A-A7E7-968E260A034B}"/>
              </a:ext>
            </a:extLst>
          </p:cNvPr>
          <p:cNvSpPr/>
          <p:nvPr/>
        </p:nvSpPr>
        <p:spPr>
          <a:xfrm>
            <a:off x="7799556" y="4600577"/>
            <a:ext cx="3139953" cy="338554"/>
          </a:xfrm>
          <a:prstGeom prst="rect">
            <a:avLst/>
          </a:prstGeom>
        </p:spPr>
        <p:txBody>
          <a:bodyPr wrap="square">
            <a:spAutoFit/>
          </a:bodyPr>
          <a:lstStyle/>
          <a:p>
            <a:r>
              <a:rPr lang="en-GB" sz="1600" dirty="0" err="1">
                <a:latin typeface="+mn-lt"/>
              </a:rPr>
              <a:t>Bieswanger</a:t>
            </a:r>
            <a:r>
              <a:rPr lang="en-GB" sz="1600" dirty="0">
                <a:latin typeface="+mn-lt"/>
              </a:rPr>
              <a:t> &amp; Becker (2017: 43)</a:t>
            </a:r>
          </a:p>
        </p:txBody>
      </p:sp>
    </p:spTree>
    <p:extLst>
      <p:ext uri="{BB962C8B-B14F-4D97-AF65-F5344CB8AC3E}">
        <p14:creationId xmlns:p14="http://schemas.microsoft.com/office/powerpoint/2010/main" val="42717043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0EAA-1885-D045-8682-9AC1AC898C63}"/>
              </a:ext>
            </a:extLst>
          </p:cNvPr>
          <p:cNvSpPr>
            <a:spLocks noGrp="1"/>
          </p:cNvSpPr>
          <p:nvPr>
            <p:ph type="title"/>
          </p:nvPr>
        </p:nvSpPr>
        <p:spPr/>
        <p:txBody>
          <a:bodyPr/>
          <a:lstStyle/>
          <a:p>
            <a:r>
              <a:rPr lang="en-GB" b="1" dirty="0">
                <a:latin typeface="+mj-lt"/>
              </a:rPr>
              <a:t>Nasality</a:t>
            </a:r>
          </a:p>
        </p:txBody>
      </p:sp>
      <p:sp>
        <p:nvSpPr>
          <p:cNvPr id="3" name="Inhaltsplatzhalter 2">
            <a:extLst>
              <a:ext uri="{FF2B5EF4-FFF2-40B4-BE49-F238E27FC236}">
                <a16:creationId xmlns:a16="http://schemas.microsoft.com/office/drawing/2014/main" id="{2A067C00-8A7A-D542-B16D-583FABB1FB84}"/>
              </a:ext>
            </a:extLst>
          </p:cNvPr>
          <p:cNvSpPr>
            <a:spLocks noGrp="1"/>
          </p:cNvSpPr>
          <p:nvPr>
            <p:ph idx="1"/>
          </p:nvPr>
        </p:nvSpPr>
        <p:spPr>
          <a:xfrm>
            <a:off x="334434" y="1714500"/>
            <a:ext cx="5761566" cy="4582783"/>
          </a:xfrm>
        </p:spPr>
        <p:txBody>
          <a:bodyPr/>
          <a:lstStyle/>
          <a:p>
            <a:pPr marL="285750" indent="-285750">
              <a:buFont typeface="Arial" panose="020B0604020202020204" pitchFamily="34" charset="0"/>
              <a:buChar char="•"/>
            </a:pPr>
            <a:r>
              <a:rPr lang="en-GB" sz="1800" b="1" cap="small" dirty="0">
                <a:solidFill>
                  <a:schemeClr val="tx1"/>
                </a:solidFill>
                <a:latin typeface="+mn-lt"/>
              </a:rPr>
              <a:t>Oral vs. nasal</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dirty="0">
                <a:latin typeface="+mn-lt"/>
              </a:rPr>
              <a:t>Velum (soft palate) can close off (or not) the nasal cavity and thus produce oral (or nasal) sounds </a:t>
            </a:r>
          </a:p>
          <a:p>
            <a:endParaRPr lang="en-GB" sz="1800" dirty="0">
              <a:latin typeface="+mn-lt"/>
            </a:endParaRPr>
          </a:p>
          <a:p>
            <a:pPr marL="641350" lvl="1" indent="-285750">
              <a:buFont typeface="Arial" panose="020B0604020202020204" pitchFamily="34" charset="0"/>
              <a:buChar char="•"/>
            </a:pPr>
            <a:r>
              <a:rPr lang="en-GB" sz="1800" dirty="0">
                <a:latin typeface="+mn-lt"/>
              </a:rPr>
              <a:t>[m]	</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[n]	</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dirty="0">
                <a:latin typeface="+mn-lt"/>
              </a:rPr>
              <a:t>[</a:t>
            </a:r>
            <a:r>
              <a:rPr lang="de-DE" sz="1800" dirty="0" err="1">
                <a:latin typeface="+mn-lt"/>
              </a:rPr>
              <a:t>ŋ</a:t>
            </a:r>
            <a:r>
              <a:rPr lang="en-GB" sz="1800" dirty="0">
                <a:latin typeface="+mn-lt"/>
              </a:rPr>
              <a:t>]	</a:t>
            </a:r>
          </a:p>
          <a:p>
            <a:endParaRPr lang="en-GB" sz="1800" dirty="0">
              <a:latin typeface="+mn-lt"/>
            </a:endParaRPr>
          </a:p>
        </p:txBody>
      </p:sp>
      <p:sp>
        <p:nvSpPr>
          <p:cNvPr id="7" name="Fußzeilenplatzhalter 3">
            <a:extLst>
              <a:ext uri="{FF2B5EF4-FFF2-40B4-BE49-F238E27FC236}">
                <a16:creationId xmlns:a16="http://schemas.microsoft.com/office/drawing/2014/main" id="{B94C932A-4896-744A-886E-9EA93A17EC41}"/>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pic>
        <p:nvPicPr>
          <p:cNvPr id="8" name="Grafik 7">
            <a:extLst>
              <a:ext uri="{FF2B5EF4-FFF2-40B4-BE49-F238E27FC236}">
                <a16:creationId xmlns:a16="http://schemas.microsoft.com/office/drawing/2014/main" id="{CFD2A3D7-9CA3-D347-8A98-4958DDB00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540" y="225258"/>
            <a:ext cx="5727700" cy="5092700"/>
          </a:xfrm>
          <a:prstGeom prst="rect">
            <a:avLst/>
          </a:prstGeom>
        </p:spPr>
      </p:pic>
      <p:sp>
        <p:nvSpPr>
          <p:cNvPr id="9" name="Rectangle 4">
            <a:extLst>
              <a:ext uri="{FF2B5EF4-FFF2-40B4-BE49-F238E27FC236}">
                <a16:creationId xmlns:a16="http://schemas.microsoft.com/office/drawing/2014/main" id="{63BCA801-F60A-0E4C-8FDC-5C54FCC6C891}"/>
              </a:ext>
            </a:extLst>
          </p:cNvPr>
          <p:cNvSpPr/>
          <p:nvPr/>
        </p:nvSpPr>
        <p:spPr>
          <a:xfrm>
            <a:off x="8949287" y="5335164"/>
            <a:ext cx="3139953" cy="338554"/>
          </a:xfrm>
          <a:prstGeom prst="rect">
            <a:avLst/>
          </a:prstGeom>
        </p:spPr>
        <p:txBody>
          <a:bodyPr wrap="square">
            <a:spAutoFit/>
          </a:bodyPr>
          <a:lstStyle/>
          <a:p>
            <a:r>
              <a:rPr lang="en-GB" sz="1600" dirty="0" err="1">
                <a:latin typeface="+mn-lt"/>
              </a:rPr>
              <a:t>Bieswanger</a:t>
            </a:r>
            <a:r>
              <a:rPr lang="en-GB" sz="1600" dirty="0">
                <a:latin typeface="+mn-lt"/>
              </a:rPr>
              <a:t> &amp; Becker (2017: 42)</a:t>
            </a:r>
          </a:p>
        </p:txBody>
      </p:sp>
    </p:spTree>
    <p:extLst>
      <p:ext uri="{BB962C8B-B14F-4D97-AF65-F5344CB8AC3E}">
        <p14:creationId xmlns:p14="http://schemas.microsoft.com/office/powerpoint/2010/main" val="35482299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4590F-0C60-4FAE-8DBD-670F0927E6FD}"/>
              </a:ext>
            </a:extLst>
          </p:cNvPr>
          <p:cNvSpPr>
            <a:spLocks noGrp="1"/>
          </p:cNvSpPr>
          <p:nvPr>
            <p:ph idx="1"/>
          </p:nvPr>
        </p:nvSpPr>
        <p:spPr>
          <a:xfrm>
            <a:off x="334434" y="1557499"/>
            <a:ext cx="5496027" cy="4890978"/>
          </a:xfrm>
        </p:spPr>
        <p:txBody>
          <a:bodyPr/>
          <a:lstStyle/>
          <a:p>
            <a:pPr marL="514350" indent="-514350">
              <a:buFont typeface="Arial" panose="020B0604020202020204" pitchFamily="34" charset="0"/>
              <a:buChar char="•"/>
            </a:pPr>
            <a:r>
              <a:rPr lang="en-US" sz="2000" dirty="0">
                <a:latin typeface="+mn-lt"/>
              </a:rPr>
              <a:t>Letters are not sounds</a:t>
            </a:r>
          </a:p>
          <a:p>
            <a:pPr marL="514350" indent="-514350">
              <a:buFont typeface="Arial" panose="020B0604020202020204" pitchFamily="34" charset="0"/>
              <a:buChar char="•"/>
            </a:pPr>
            <a:endParaRPr lang="en-US" sz="2000" dirty="0">
              <a:latin typeface="+mn-lt"/>
            </a:endParaRPr>
          </a:p>
          <a:p>
            <a:pPr marL="514350" indent="-514350">
              <a:buFont typeface="Arial" panose="020B0604020202020204" pitchFamily="34" charset="0"/>
              <a:buChar char="•"/>
            </a:pPr>
            <a:r>
              <a:rPr lang="en-US" sz="2000" dirty="0">
                <a:latin typeface="+mn-lt"/>
              </a:rPr>
              <a:t>English consonant inventory</a:t>
            </a:r>
          </a:p>
          <a:p>
            <a:pPr marL="514350" indent="-514350">
              <a:buFont typeface="Arial" panose="020B0604020202020204" pitchFamily="34" charset="0"/>
              <a:buChar char="•"/>
            </a:pPr>
            <a:endParaRPr lang="en-US" sz="2000" dirty="0">
              <a:latin typeface="+mn-lt"/>
            </a:endParaRPr>
          </a:p>
          <a:p>
            <a:pPr marL="514350" indent="-514350">
              <a:buFont typeface="Arial" panose="020B0604020202020204" pitchFamily="34" charset="0"/>
              <a:buChar char="•"/>
            </a:pPr>
            <a:r>
              <a:rPr lang="en-US" sz="2000" dirty="0">
                <a:latin typeface="+mn-lt"/>
              </a:rPr>
              <a:t>Features for describing consonants</a:t>
            </a:r>
          </a:p>
          <a:p>
            <a:pPr marL="869950" lvl="1" indent="-514350">
              <a:buFont typeface="Arial" panose="020B0604020202020204" pitchFamily="34" charset="0"/>
              <a:buChar char="•"/>
            </a:pPr>
            <a:r>
              <a:rPr lang="en-US" sz="2000" dirty="0">
                <a:latin typeface="+mn-lt"/>
              </a:rPr>
              <a:t>Place of articulation</a:t>
            </a:r>
          </a:p>
          <a:p>
            <a:pPr marL="869950" lvl="1" indent="-514350">
              <a:buFont typeface="Arial" panose="020B0604020202020204" pitchFamily="34" charset="0"/>
              <a:buChar char="•"/>
            </a:pPr>
            <a:r>
              <a:rPr lang="en-US" sz="2000" dirty="0">
                <a:latin typeface="+mn-lt"/>
              </a:rPr>
              <a:t>Manner of articulation</a:t>
            </a:r>
          </a:p>
          <a:p>
            <a:pPr marL="869950" lvl="1" indent="-514350">
              <a:buFont typeface="Arial" panose="020B0604020202020204" pitchFamily="34" charset="0"/>
              <a:buChar char="•"/>
            </a:pPr>
            <a:r>
              <a:rPr lang="en-US" sz="2000" dirty="0">
                <a:latin typeface="+mn-lt"/>
              </a:rPr>
              <a:t>Voicing</a:t>
            </a:r>
          </a:p>
        </p:txBody>
      </p:sp>
      <p:sp>
        <p:nvSpPr>
          <p:cNvPr id="5" name="Titel 4">
            <a:extLst>
              <a:ext uri="{FF2B5EF4-FFF2-40B4-BE49-F238E27FC236}">
                <a16:creationId xmlns:a16="http://schemas.microsoft.com/office/drawing/2014/main" id="{B85DB117-61B8-EF47-9BDB-CA99DDE55A7B}"/>
              </a:ext>
            </a:extLst>
          </p:cNvPr>
          <p:cNvSpPr>
            <a:spLocks noGrp="1"/>
          </p:cNvSpPr>
          <p:nvPr>
            <p:ph type="title"/>
          </p:nvPr>
        </p:nvSpPr>
        <p:spPr/>
        <p:txBody>
          <a:bodyPr/>
          <a:lstStyle/>
          <a:p>
            <a:r>
              <a:rPr lang="de-DE" b="1" dirty="0">
                <a:latin typeface="+mj-lt"/>
              </a:rPr>
              <a:t>Summary</a:t>
            </a:r>
          </a:p>
        </p:txBody>
      </p:sp>
      <p:pic>
        <p:nvPicPr>
          <p:cNvPr id="6" name="Grafik 5">
            <a:extLst>
              <a:ext uri="{FF2B5EF4-FFF2-40B4-BE49-F238E27FC236}">
                <a16:creationId xmlns:a16="http://schemas.microsoft.com/office/drawing/2014/main" id="{5771F144-25E2-0A41-80C6-2C82348E6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540" y="225258"/>
            <a:ext cx="5727700" cy="5092700"/>
          </a:xfrm>
          <a:prstGeom prst="rect">
            <a:avLst/>
          </a:prstGeom>
        </p:spPr>
      </p:pic>
      <p:sp>
        <p:nvSpPr>
          <p:cNvPr id="8" name="Rectangle 4">
            <a:extLst>
              <a:ext uri="{FF2B5EF4-FFF2-40B4-BE49-F238E27FC236}">
                <a16:creationId xmlns:a16="http://schemas.microsoft.com/office/drawing/2014/main" id="{CB4B1C76-479A-4C42-90AA-48FDBB8A3372}"/>
              </a:ext>
            </a:extLst>
          </p:cNvPr>
          <p:cNvSpPr/>
          <p:nvPr/>
        </p:nvSpPr>
        <p:spPr>
          <a:xfrm>
            <a:off x="8949287" y="5335164"/>
            <a:ext cx="3139953" cy="338554"/>
          </a:xfrm>
          <a:prstGeom prst="rect">
            <a:avLst/>
          </a:prstGeom>
        </p:spPr>
        <p:txBody>
          <a:bodyPr wrap="square">
            <a:spAutoFit/>
          </a:bodyPr>
          <a:lstStyle/>
          <a:p>
            <a:r>
              <a:rPr lang="en-GB" sz="1600" dirty="0" err="1">
                <a:latin typeface="+mn-lt"/>
              </a:rPr>
              <a:t>Bieswanger</a:t>
            </a:r>
            <a:r>
              <a:rPr lang="en-GB" sz="1600" dirty="0">
                <a:latin typeface="+mn-lt"/>
              </a:rPr>
              <a:t> &amp; Becker (2017: 42)</a:t>
            </a:r>
          </a:p>
        </p:txBody>
      </p:sp>
    </p:spTree>
    <p:extLst>
      <p:ext uri="{BB962C8B-B14F-4D97-AF65-F5344CB8AC3E}">
        <p14:creationId xmlns:p14="http://schemas.microsoft.com/office/powerpoint/2010/main" val="254346546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003B7-A3DB-7748-86DE-85370C4CB467}"/>
              </a:ext>
            </a:extLst>
          </p:cNvPr>
          <p:cNvSpPr>
            <a:spLocks noGrp="1"/>
          </p:cNvSpPr>
          <p:nvPr>
            <p:ph type="title"/>
          </p:nvPr>
        </p:nvSpPr>
        <p:spPr/>
        <p:txBody>
          <a:bodyPr/>
          <a:lstStyle/>
          <a:p>
            <a:r>
              <a:rPr lang="en-GB" b="1" dirty="0"/>
              <a:t>English (RP) consonants (IPA)</a:t>
            </a:r>
          </a:p>
        </p:txBody>
      </p:sp>
      <p:pic>
        <p:nvPicPr>
          <p:cNvPr id="7" name="Grafik 6">
            <a:extLst>
              <a:ext uri="{FF2B5EF4-FFF2-40B4-BE49-F238E27FC236}">
                <a16:creationId xmlns:a16="http://schemas.microsoft.com/office/drawing/2014/main" id="{E2404012-DBF4-824F-9EA1-E5DA3A2F6D7C}"/>
              </a:ext>
            </a:extLst>
          </p:cNvPr>
          <p:cNvPicPr>
            <a:picLocks noChangeAspect="1"/>
          </p:cNvPicPr>
          <p:nvPr/>
        </p:nvPicPr>
        <p:blipFill>
          <a:blip r:embed="rId2"/>
          <a:stretch>
            <a:fillRect/>
          </a:stretch>
        </p:blipFill>
        <p:spPr>
          <a:xfrm>
            <a:off x="1524000" y="1467498"/>
            <a:ext cx="9144000" cy="3379995"/>
          </a:xfrm>
          <a:prstGeom prst="rect">
            <a:avLst/>
          </a:prstGeom>
        </p:spPr>
      </p:pic>
      <p:pic>
        <p:nvPicPr>
          <p:cNvPr id="24" name="Grafik 23">
            <a:extLst>
              <a:ext uri="{FF2B5EF4-FFF2-40B4-BE49-F238E27FC236}">
                <a16:creationId xmlns:a16="http://schemas.microsoft.com/office/drawing/2014/main" id="{63C07863-9553-374C-9702-44C64413671F}"/>
              </a:ext>
            </a:extLst>
          </p:cNvPr>
          <p:cNvPicPr>
            <a:picLocks noChangeAspect="1"/>
          </p:cNvPicPr>
          <p:nvPr/>
        </p:nvPicPr>
        <p:blipFill rotWithShape="1">
          <a:blip r:embed="rId3"/>
          <a:srcRect l="-623" t="-1365" r="2701" b="6311"/>
          <a:stretch/>
        </p:blipFill>
        <p:spPr>
          <a:xfrm>
            <a:off x="1575901" y="4524929"/>
            <a:ext cx="5303472" cy="2133903"/>
          </a:xfrm>
          <a:prstGeom prst="rect">
            <a:avLst/>
          </a:prstGeom>
        </p:spPr>
      </p:pic>
      <p:sp>
        <p:nvSpPr>
          <p:cNvPr id="26" name="Textfeld 25">
            <a:extLst>
              <a:ext uri="{FF2B5EF4-FFF2-40B4-BE49-F238E27FC236}">
                <a16:creationId xmlns:a16="http://schemas.microsoft.com/office/drawing/2014/main" id="{F44070AB-BA7B-C34A-A1EB-60027629A383}"/>
              </a:ext>
            </a:extLst>
          </p:cNvPr>
          <p:cNvSpPr txBox="1"/>
          <p:nvPr/>
        </p:nvSpPr>
        <p:spPr>
          <a:xfrm>
            <a:off x="7622934" y="5410953"/>
            <a:ext cx="867508" cy="369332"/>
          </a:xfrm>
          <a:prstGeom prst="rect">
            <a:avLst/>
          </a:prstGeom>
          <a:noFill/>
          <a:ln>
            <a:solidFill>
              <a:schemeClr val="tx1"/>
            </a:solidFill>
          </a:ln>
        </p:spPr>
        <p:txBody>
          <a:bodyPr wrap="square" rtlCol="0">
            <a:spAutoFit/>
          </a:bodyPr>
          <a:lstStyle/>
          <a:p>
            <a:pPr algn="ctr"/>
            <a:r>
              <a:rPr lang="de-DE" dirty="0" err="1"/>
              <a:t>t͡ʃ</a:t>
            </a:r>
            <a:r>
              <a:rPr lang="de-DE" dirty="0"/>
              <a:t>   </a:t>
            </a:r>
            <a:r>
              <a:rPr lang="de-DE" dirty="0" err="1"/>
              <a:t>d͡ʒ</a:t>
            </a:r>
            <a:endParaRPr lang="de-DE" dirty="0"/>
          </a:p>
        </p:txBody>
      </p:sp>
      <p:grpSp>
        <p:nvGrpSpPr>
          <p:cNvPr id="33" name="Gruppieren 32">
            <a:extLst>
              <a:ext uri="{FF2B5EF4-FFF2-40B4-BE49-F238E27FC236}">
                <a16:creationId xmlns:a16="http://schemas.microsoft.com/office/drawing/2014/main" id="{E9EBB30C-6494-384A-8D49-2A43F6DF8661}"/>
              </a:ext>
            </a:extLst>
          </p:cNvPr>
          <p:cNvGrpSpPr/>
          <p:nvPr/>
        </p:nvGrpSpPr>
        <p:grpSpPr>
          <a:xfrm>
            <a:off x="1562102" y="1780371"/>
            <a:ext cx="8708780" cy="4002393"/>
            <a:chOff x="38102" y="1780370"/>
            <a:chExt cx="8708780" cy="4002393"/>
          </a:xfrm>
        </p:grpSpPr>
        <p:grpSp>
          <p:nvGrpSpPr>
            <p:cNvPr id="32" name="Gruppieren 31">
              <a:extLst>
                <a:ext uri="{FF2B5EF4-FFF2-40B4-BE49-F238E27FC236}">
                  <a16:creationId xmlns:a16="http://schemas.microsoft.com/office/drawing/2014/main" id="{60A5A424-3401-DD49-BC63-AE5C176D8E0C}"/>
                </a:ext>
              </a:extLst>
            </p:cNvPr>
            <p:cNvGrpSpPr/>
            <p:nvPr/>
          </p:nvGrpSpPr>
          <p:grpSpPr>
            <a:xfrm>
              <a:off x="974482" y="1780370"/>
              <a:ext cx="7772400" cy="2759878"/>
              <a:chOff x="974482" y="1780370"/>
              <a:chExt cx="7772400" cy="2759878"/>
            </a:xfrm>
          </p:grpSpPr>
          <p:sp>
            <p:nvSpPr>
              <p:cNvPr id="8" name="Rahmen 7">
                <a:extLst>
                  <a:ext uri="{FF2B5EF4-FFF2-40B4-BE49-F238E27FC236}">
                    <a16:creationId xmlns:a16="http://schemas.microsoft.com/office/drawing/2014/main" id="{6C6EB9A0-FAA9-024B-91AC-B6C4959639E1}"/>
                  </a:ext>
                </a:extLst>
              </p:cNvPr>
              <p:cNvSpPr/>
              <p:nvPr/>
            </p:nvSpPr>
            <p:spPr bwMode="auto">
              <a:xfrm>
                <a:off x="974482" y="1780370"/>
                <a:ext cx="773723" cy="452150"/>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9" name="Rahmen 8">
                <a:extLst>
                  <a:ext uri="{FF2B5EF4-FFF2-40B4-BE49-F238E27FC236}">
                    <a16:creationId xmlns:a16="http://schemas.microsoft.com/office/drawing/2014/main" id="{D354C2D2-7BF6-0E41-B1A8-15E88298E752}"/>
                  </a:ext>
                </a:extLst>
              </p:cNvPr>
              <p:cNvSpPr/>
              <p:nvPr/>
            </p:nvSpPr>
            <p:spPr bwMode="auto">
              <a:xfrm>
                <a:off x="974482" y="2232520"/>
                <a:ext cx="773723" cy="312873"/>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0" name="Rahmen 9">
                <a:extLst>
                  <a:ext uri="{FF2B5EF4-FFF2-40B4-BE49-F238E27FC236}">
                    <a16:creationId xmlns:a16="http://schemas.microsoft.com/office/drawing/2014/main" id="{36643D4A-CF7E-F345-BD19-3DE0C88DCC62}"/>
                  </a:ext>
                </a:extLst>
              </p:cNvPr>
              <p:cNvSpPr/>
              <p:nvPr/>
            </p:nvSpPr>
            <p:spPr bwMode="auto">
              <a:xfrm>
                <a:off x="1748205" y="3129884"/>
                <a:ext cx="773723" cy="452150"/>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1" name="Rahmen 10">
                <a:extLst>
                  <a:ext uri="{FF2B5EF4-FFF2-40B4-BE49-F238E27FC236}">
                    <a16:creationId xmlns:a16="http://schemas.microsoft.com/office/drawing/2014/main" id="{2F0F0309-FEEB-9D46-9F6C-8AB46046E5BE}"/>
                  </a:ext>
                </a:extLst>
              </p:cNvPr>
              <p:cNvSpPr/>
              <p:nvPr/>
            </p:nvSpPr>
            <p:spPr bwMode="auto">
              <a:xfrm>
                <a:off x="2521928" y="3129884"/>
                <a:ext cx="2203939" cy="452150"/>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3" name="Rahmen 12">
                <a:extLst>
                  <a:ext uri="{FF2B5EF4-FFF2-40B4-BE49-F238E27FC236}">
                    <a16:creationId xmlns:a16="http://schemas.microsoft.com/office/drawing/2014/main" id="{4BAC6873-FA65-AC49-8C8F-96A5A1D10A48}"/>
                  </a:ext>
                </a:extLst>
              </p:cNvPr>
              <p:cNvSpPr/>
              <p:nvPr/>
            </p:nvSpPr>
            <p:spPr bwMode="auto">
              <a:xfrm>
                <a:off x="2521928" y="2165802"/>
                <a:ext cx="2203939" cy="399462"/>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4" name="Rahmen 13">
                <a:extLst>
                  <a:ext uri="{FF2B5EF4-FFF2-40B4-BE49-F238E27FC236}">
                    <a16:creationId xmlns:a16="http://schemas.microsoft.com/office/drawing/2014/main" id="{0366EE81-B245-D74B-BC0A-454E45A7D805}"/>
                  </a:ext>
                </a:extLst>
              </p:cNvPr>
              <p:cNvSpPr/>
              <p:nvPr/>
            </p:nvSpPr>
            <p:spPr bwMode="auto">
              <a:xfrm>
                <a:off x="2521928" y="1780370"/>
                <a:ext cx="2203939" cy="372734"/>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5" name="Rahmen 14">
                <a:extLst>
                  <a:ext uri="{FF2B5EF4-FFF2-40B4-BE49-F238E27FC236}">
                    <a16:creationId xmlns:a16="http://schemas.microsoft.com/office/drawing/2014/main" id="{00E53664-4D59-BE48-9506-DE3DEA3BA66D}"/>
                  </a:ext>
                </a:extLst>
              </p:cNvPr>
              <p:cNvSpPr/>
              <p:nvPr/>
            </p:nvSpPr>
            <p:spPr bwMode="auto">
              <a:xfrm>
                <a:off x="6097467" y="2173584"/>
                <a:ext cx="742094" cy="371809"/>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6" name="Rahmen 15">
                <a:extLst>
                  <a:ext uri="{FF2B5EF4-FFF2-40B4-BE49-F238E27FC236}">
                    <a16:creationId xmlns:a16="http://schemas.microsoft.com/office/drawing/2014/main" id="{FF8B746A-05B9-5049-A39A-74A4150ED526}"/>
                  </a:ext>
                </a:extLst>
              </p:cNvPr>
              <p:cNvSpPr/>
              <p:nvPr/>
            </p:nvSpPr>
            <p:spPr bwMode="auto">
              <a:xfrm>
                <a:off x="6097467" y="1820540"/>
                <a:ext cx="742094" cy="371809"/>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7" name="Rahmen 16">
                <a:extLst>
                  <a:ext uri="{FF2B5EF4-FFF2-40B4-BE49-F238E27FC236}">
                    <a16:creationId xmlns:a16="http://schemas.microsoft.com/office/drawing/2014/main" id="{F819E200-44CD-0F42-98BB-48C994C36904}"/>
                  </a:ext>
                </a:extLst>
              </p:cNvPr>
              <p:cNvSpPr/>
              <p:nvPr/>
            </p:nvSpPr>
            <p:spPr bwMode="auto">
              <a:xfrm>
                <a:off x="8306535" y="3203728"/>
                <a:ext cx="440347" cy="314562"/>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8" name="Rahmen 17">
                <a:extLst>
                  <a:ext uri="{FF2B5EF4-FFF2-40B4-BE49-F238E27FC236}">
                    <a16:creationId xmlns:a16="http://schemas.microsoft.com/office/drawing/2014/main" id="{2EEDE62B-37F7-D640-A8DC-57A2BF1DB15B}"/>
                  </a:ext>
                </a:extLst>
              </p:cNvPr>
              <p:cNvSpPr/>
              <p:nvPr/>
            </p:nvSpPr>
            <p:spPr bwMode="auto">
              <a:xfrm>
                <a:off x="8306535" y="1780370"/>
                <a:ext cx="440347" cy="377433"/>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19" name="Rahmen 18">
                <a:extLst>
                  <a:ext uri="{FF2B5EF4-FFF2-40B4-BE49-F238E27FC236}">
                    <a16:creationId xmlns:a16="http://schemas.microsoft.com/office/drawing/2014/main" id="{556B4FCF-A85A-CC46-AEA9-5F510EB00CE1}"/>
                  </a:ext>
                </a:extLst>
              </p:cNvPr>
              <p:cNvSpPr/>
              <p:nvPr/>
            </p:nvSpPr>
            <p:spPr bwMode="auto">
              <a:xfrm>
                <a:off x="2521928" y="3817133"/>
                <a:ext cx="2203940" cy="399462"/>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20" name="Rahmen 19">
                <a:extLst>
                  <a:ext uri="{FF2B5EF4-FFF2-40B4-BE49-F238E27FC236}">
                    <a16:creationId xmlns:a16="http://schemas.microsoft.com/office/drawing/2014/main" id="{0C30BA16-9B45-B249-918C-943358F78647}"/>
                  </a:ext>
                </a:extLst>
              </p:cNvPr>
              <p:cNvSpPr/>
              <p:nvPr/>
            </p:nvSpPr>
            <p:spPr bwMode="auto">
              <a:xfrm>
                <a:off x="2521927" y="2798531"/>
                <a:ext cx="2203939" cy="399462"/>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21" name="Rahmen 20">
                <a:extLst>
                  <a:ext uri="{FF2B5EF4-FFF2-40B4-BE49-F238E27FC236}">
                    <a16:creationId xmlns:a16="http://schemas.microsoft.com/office/drawing/2014/main" id="{F0B7C40A-4BAF-F14F-8FE6-401B8574415A}"/>
                  </a:ext>
                </a:extLst>
              </p:cNvPr>
              <p:cNvSpPr/>
              <p:nvPr/>
            </p:nvSpPr>
            <p:spPr bwMode="auto">
              <a:xfrm>
                <a:off x="2521927" y="4140786"/>
                <a:ext cx="2203939" cy="399462"/>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22" name="Rahmen 21">
                <a:extLst>
                  <a:ext uri="{FF2B5EF4-FFF2-40B4-BE49-F238E27FC236}">
                    <a16:creationId xmlns:a16="http://schemas.microsoft.com/office/drawing/2014/main" id="{54C845E8-65BB-D646-BFE9-C39A97F3E90A}"/>
                  </a:ext>
                </a:extLst>
              </p:cNvPr>
              <p:cNvSpPr/>
              <p:nvPr/>
            </p:nvSpPr>
            <p:spPr bwMode="auto">
              <a:xfrm>
                <a:off x="5355373" y="3848366"/>
                <a:ext cx="742094" cy="371809"/>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grpSp>
        <p:sp>
          <p:nvSpPr>
            <p:cNvPr id="25" name="Rahmen 24">
              <a:extLst>
                <a:ext uri="{FF2B5EF4-FFF2-40B4-BE49-F238E27FC236}">
                  <a16:creationId xmlns:a16="http://schemas.microsoft.com/office/drawing/2014/main" id="{B256911A-D650-1D44-815E-D4A9FB78BD09}"/>
                </a:ext>
              </a:extLst>
            </p:cNvPr>
            <p:cNvSpPr/>
            <p:nvPr/>
          </p:nvSpPr>
          <p:spPr bwMode="auto">
            <a:xfrm>
              <a:off x="38102" y="5005559"/>
              <a:ext cx="2259621" cy="452150"/>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sp>
          <p:nvSpPr>
            <p:cNvPr id="27" name="Rahmen 26">
              <a:extLst>
                <a:ext uri="{FF2B5EF4-FFF2-40B4-BE49-F238E27FC236}">
                  <a16:creationId xmlns:a16="http://schemas.microsoft.com/office/drawing/2014/main" id="{8C1E7D47-91AC-8E48-8C12-2CADA4A524E5}"/>
                </a:ext>
              </a:extLst>
            </p:cNvPr>
            <p:cNvSpPr/>
            <p:nvPr/>
          </p:nvSpPr>
          <p:spPr bwMode="auto">
            <a:xfrm>
              <a:off x="6091302" y="5368841"/>
              <a:ext cx="875140" cy="413922"/>
            </a:xfrm>
            <a:prstGeom prst="fram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de-DE"/>
            </a:p>
          </p:txBody>
        </p:sp>
      </p:grpSp>
      <p:cxnSp>
        <p:nvCxnSpPr>
          <p:cNvPr id="28" name="Gerade Verbindung mit Pfeil 27">
            <a:extLst>
              <a:ext uri="{FF2B5EF4-FFF2-40B4-BE49-F238E27FC236}">
                <a16:creationId xmlns:a16="http://schemas.microsoft.com/office/drawing/2014/main" id="{B5B0F0DA-BE0E-CB43-B3B8-39702938DEE9}"/>
              </a:ext>
            </a:extLst>
          </p:cNvPr>
          <p:cNvCxnSpPr>
            <a:cxnSpLocks/>
            <a:stCxn id="27" idx="1"/>
          </p:cNvCxnSpPr>
          <p:nvPr/>
        </p:nvCxnSpPr>
        <p:spPr bwMode="auto">
          <a:xfrm flipH="1">
            <a:off x="6879374" y="5575803"/>
            <a:ext cx="735928" cy="555367"/>
          </a:xfrm>
          <a:prstGeom prst="straightConnector1">
            <a:avLst/>
          </a:prstGeom>
          <a:solidFill>
            <a:schemeClr val="accent1"/>
          </a:solidFill>
          <a:ln w="38100" cap="flat" cmpd="sng" algn="ctr">
            <a:solidFill>
              <a:schemeClr val="accent4"/>
            </a:solidFill>
            <a:prstDash val="solid"/>
            <a:round/>
            <a:headEnd type="none" w="med" len="med"/>
            <a:tailEnd type="none"/>
          </a:ln>
          <a:effectLst/>
        </p:spPr>
      </p:cxnSp>
      <p:sp>
        <p:nvSpPr>
          <p:cNvPr id="29" name="Fußzeilenplatzhalter 3">
            <a:extLst>
              <a:ext uri="{FF2B5EF4-FFF2-40B4-BE49-F238E27FC236}">
                <a16:creationId xmlns:a16="http://schemas.microsoft.com/office/drawing/2014/main" id="{95511F66-732B-FD48-A9EC-6F5F974A4F95}"/>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441926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003B7-A3DB-7748-86DE-85370C4CB467}"/>
              </a:ext>
            </a:extLst>
          </p:cNvPr>
          <p:cNvSpPr>
            <a:spLocks noGrp="1"/>
          </p:cNvSpPr>
          <p:nvPr>
            <p:ph type="title"/>
          </p:nvPr>
        </p:nvSpPr>
        <p:spPr/>
        <p:txBody>
          <a:bodyPr/>
          <a:lstStyle/>
          <a:p>
            <a:r>
              <a:rPr lang="en-GB" b="1" dirty="0"/>
              <a:t>English (RP) consonants (IPA)</a:t>
            </a:r>
          </a:p>
        </p:txBody>
      </p:sp>
      <p:pic>
        <p:nvPicPr>
          <p:cNvPr id="3" name="Grafik 2">
            <a:extLst>
              <a:ext uri="{FF2B5EF4-FFF2-40B4-BE49-F238E27FC236}">
                <a16:creationId xmlns:a16="http://schemas.microsoft.com/office/drawing/2014/main" id="{830B4E5A-BD35-DB44-93DE-4C35EDA28DBA}"/>
              </a:ext>
            </a:extLst>
          </p:cNvPr>
          <p:cNvPicPr>
            <a:picLocks noChangeAspect="1"/>
          </p:cNvPicPr>
          <p:nvPr/>
        </p:nvPicPr>
        <p:blipFill>
          <a:blip r:embed="rId2"/>
          <a:stretch>
            <a:fillRect/>
          </a:stretch>
        </p:blipFill>
        <p:spPr>
          <a:xfrm>
            <a:off x="1524000" y="2539115"/>
            <a:ext cx="9144000" cy="3355918"/>
          </a:xfrm>
          <a:prstGeom prst="rect">
            <a:avLst/>
          </a:prstGeom>
        </p:spPr>
      </p:pic>
      <p:sp>
        <p:nvSpPr>
          <p:cNvPr id="5" name="Textfeld 4">
            <a:extLst>
              <a:ext uri="{FF2B5EF4-FFF2-40B4-BE49-F238E27FC236}">
                <a16:creationId xmlns:a16="http://schemas.microsoft.com/office/drawing/2014/main" id="{6D7DCE7C-D00E-304A-8FFD-DF1AEBF4D6EB}"/>
              </a:ext>
            </a:extLst>
          </p:cNvPr>
          <p:cNvSpPr txBox="1"/>
          <p:nvPr/>
        </p:nvSpPr>
        <p:spPr>
          <a:xfrm>
            <a:off x="0" y="6476180"/>
            <a:ext cx="2391508" cy="369332"/>
          </a:xfrm>
          <a:prstGeom prst="rect">
            <a:avLst/>
          </a:prstGeom>
          <a:noFill/>
        </p:spPr>
        <p:txBody>
          <a:bodyPr wrap="square" rtlCol="0">
            <a:spAutoFit/>
          </a:bodyPr>
          <a:lstStyle/>
          <a:p>
            <a:r>
              <a:rPr lang="de-DE" dirty="0"/>
              <a:t>Plag et al. (2009: 15)</a:t>
            </a:r>
          </a:p>
        </p:txBody>
      </p:sp>
      <p:sp>
        <p:nvSpPr>
          <p:cNvPr id="6" name="Fußzeilenplatzhalter 3">
            <a:extLst>
              <a:ext uri="{FF2B5EF4-FFF2-40B4-BE49-F238E27FC236}">
                <a16:creationId xmlns:a16="http://schemas.microsoft.com/office/drawing/2014/main" id="{4CEC61D1-3E0C-A64D-B073-2CDF873AD49D}"/>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55954996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4590F-0C60-4FAE-8DBD-670F0927E6FD}"/>
              </a:ext>
            </a:extLst>
          </p:cNvPr>
          <p:cNvSpPr>
            <a:spLocks noGrp="1"/>
          </p:cNvSpPr>
          <p:nvPr>
            <p:ph idx="1"/>
          </p:nvPr>
        </p:nvSpPr>
        <p:spPr>
          <a:xfrm>
            <a:off x="334434" y="1740222"/>
            <a:ext cx="11523133" cy="4890978"/>
          </a:xfrm>
        </p:spPr>
        <p:txBody>
          <a:bodyPr/>
          <a:lstStyle/>
          <a:p>
            <a:pPr marL="342900" indent="-342900">
              <a:buFont typeface="Arial" panose="020B0604020202020204" pitchFamily="34" charset="0"/>
              <a:buChar char="•"/>
            </a:pPr>
            <a:r>
              <a:rPr lang="en-GB" sz="2000" dirty="0">
                <a:latin typeface="+mn-lt"/>
              </a:rPr>
              <a:t>IPA	</a:t>
            </a:r>
          </a:p>
          <a:p>
            <a:pPr marL="698500" lvl="1" indent="-342900">
              <a:buFont typeface="Arial" panose="020B0604020202020204" pitchFamily="34" charset="0"/>
              <a:buChar char="•"/>
            </a:pPr>
            <a:r>
              <a:rPr lang="en-GB" sz="2000" dirty="0">
                <a:latin typeface="+mn-lt"/>
                <a:hlinkClick r:id="rId2"/>
              </a:rPr>
              <a:t>www.internationalphoneticassociation.org/IPAcharts/IPA_chart_orig/pdfs/IPA_Kiel_2020_full.pdf</a:t>
            </a:r>
            <a:r>
              <a:rPr lang="en-GB" sz="2000" dirty="0">
                <a:latin typeface="+mn-lt"/>
              </a:rPr>
              <a:t> </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Type IPA phonetic symbols</a:t>
            </a:r>
          </a:p>
          <a:p>
            <a:pPr marL="698500" lvl="1" indent="-342900">
              <a:buFont typeface="Arial" panose="020B0604020202020204" pitchFamily="34" charset="0"/>
              <a:buChar char="•"/>
            </a:pPr>
            <a:r>
              <a:rPr lang="en-GB" sz="2000" dirty="0">
                <a:latin typeface="+mn-lt"/>
              </a:rPr>
              <a:t>for English</a:t>
            </a:r>
            <a:r>
              <a:rPr lang="en-GB" sz="2000" i="1" dirty="0">
                <a:latin typeface="+mn-lt"/>
              </a:rPr>
              <a:t>		</a:t>
            </a:r>
            <a:r>
              <a:rPr lang="en-GB" sz="2000" dirty="0">
                <a:latin typeface="+mn-lt"/>
                <a:hlinkClick r:id="rId3"/>
              </a:rPr>
              <a:t>http://ipa.typeit.org/</a:t>
            </a:r>
            <a:endParaRPr lang="en-GB" sz="2000" dirty="0">
              <a:latin typeface="+mn-lt"/>
            </a:endParaRPr>
          </a:p>
          <a:p>
            <a:pPr marL="698500" lvl="1" indent="-342900">
              <a:buFont typeface="Arial" panose="020B0604020202020204" pitchFamily="34" charset="0"/>
              <a:buChar char="•"/>
            </a:pPr>
            <a:r>
              <a:rPr lang="en-GB" sz="2000" dirty="0">
                <a:latin typeface="+mn-lt"/>
              </a:rPr>
              <a:t>for all languages		</a:t>
            </a:r>
            <a:r>
              <a:rPr lang="en-GB" sz="2000" dirty="0">
                <a:latin typeface="+mn-lt"/>
                <a:hlinkClick r:id="rId4"/>
              </a:rPr>
              <a:t>http://ipa.typeit.org/full/</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Real-time MRI IPA</a:t>
            </a:r>
            <a:endParaRPr lang="en-GB" sz="2000" dirty="0">
              <a:latin typeface="+mn-lt"/>
              <a:hlinkClick r:id="rId4"/>
            </a:endParaRPr>
          </a:p>
          <a:p>
            <a:pPr marL="698500" lvl="1" indent="-342900">
              <a:buFont typeface="Arial" panose="020B0604020202020204" pitchFamily="34" charset="0"/>
              <a:buChar char="•"/>
            </a:pPr>
            <a:r>
              <a:rPr lang="en-GB" sz="2000" dirty="0">
                <a:latin typeface="+mn-lt"/>
                <a:hlinkClick r:id="rId4"/>
              </a:rPr>
              <a:t>https://sail.usc.edu/span/rtmri_ipa/index.html</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Consonant visualisation</a:t>
            </a:r>
          </a:p>
          <a:p>
            <a:pPr marL="698500" lvl="1" indent="-342900">
              <a:buFont typeface="Arial" panose="020B0604020202020204" pitchFamily="34" charset="0"/>
              <a:buChar char="•"/>
            </a:pPr>
            <a:r>
              <a:rPr lang="en-GB" sz="2000" dirty="0">
                <a:latin typeface="+mn-lt"/>
                <a:hlinkClick r:id="rId5"/>
              </a:rPr>
              <a:t>http://www.yorku.ca/earmstro/ipa/consonants.html</a:t>
            </a:r>
            <a:endParaRPr lang="en-GB" sz="2000" dirty="0">
              <a:latin typeface="+mn-lt"/>
            </a:endParaRPr>
          </a:p>
          <a:p>
            <a:endParaRPr lang="en-GB" sz="2000" dirty="0">
              <a:latin typeface="+mn-lt"/>
            </a:endParaRPr>
          </a:p>
        </p:txBody>
      </p:sp>
      <p:sp>
        <p:nvSpPr>
          <p:cNvPr id="5" name="Titel 4">
            <a:extLst>
              <a:ext uri="{FF2B5EF4-FFF2-40B4-BE49-F238E27FC236}">
                <a16:creationId xmlns:a16="http://schemas.microsoft.com/office/drawing/2014/main" id="{62FF551A-41FB-6F4E-8460-E787A9A81822}"/>
              </a:ext>
            </a:extLst>
          </p:cNvPr>
          <p:cNvSpPr>
            <a:spLocks noGrp="1"/>
          </p:cNvSpPr>
          <p:nvPr>
            <p:ph type="title"/>
          </p:nvPr>
        </p:nvSpPr>
        <p:spPr/>
        <p:txBody>
          <a:bodyPr/>
          <a:lstStyle/>
          <a:p>
            <a:r>
              <a:rPr lang="en-GB" b="1" dirty="0">
                <a:latin typeface="+mj-lt"/>
              </a:rPr>
              <a:t>Useful links</a:t>
            </a:r>
          </a:p>
        </p:txBody>
      </p:sp>
      <p:sp>
        <p:nvSpPr>
          <p:cNvPr id="7" name="Fußzeilenplatzhalter 3">
            <a:extLst>
              <a:ext uri="{FF2B5EF4-FFF2-40B4-BE49-F238E27FC236}">
                <a16:creationId xmlns:a16="http://schemas.microsoft.com/office/drawing/2014/main" id="{754E9CD1-FC89-B94F-91B0-B22576DE72D3}"/>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324126485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7D3C51-3822-5745-B0AD-4820388CDE12}"/>
              </a:ext>
            </a:extLst>
          </p:cNvPr>
          <p:cNvSpPr>
            <a:spLocks noGrp="1"/>
          </p:cNvSpPr>
          <p:nvPr>
            <p:ph type="title"/>
          </p:nvPr>
        </p:nvSpPr>
        <p:spPr/>
        <p:txBody>
          <a:bodyPr/>
          <a:lstStyle/>
          <a:p>
            <a:r>
              <a:rPr lang="en-GB" dirty="0"/>
              <a:t>IPA</a:t>
            </a:r>
          </a:p>
        </p:txBody>
      </p:sp>
    </p:spTree>
    <p:extLst>
      <p:ext uri="{BB962C8B-B14F-4D97-AF65-F5344CB8AC3E}">
        <p14:creationId xmlns:p14="http://schemas.microsoft.com/office/powerpoint/2010/main" val="317272973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26C767-EB6C-BE40-AE06-24192042D0CB}"/>
              </a:ext>
            </a:extLst>
          </p:cNvPr>
          <p:cNvSpPr>
            <a:spLocks noGrp="1"/>
          </p:cNvSpPr>
          <p:nvPr>
            <p:ph idx="1"/>
          </p:nvPr>
        </p:nvSpPr>
        <p:spPr/>
        <p:txBody>
          <a:bodyPr/>
          <a:lstStyle/>
          <a:p>
            <a:pPr algn="ctr"/>
            <a:endParaRPr lang="en-GB" sz="8000" b="1" dirty="0">
              <a:latin typeface="+mj-lt"/>
            </a:endParaRPr>
          </a:p>
          <a:p>
            <a:pPr algn="ctr"/>
            <a:r>
              <a:rPr lang="en-GB" sz="8000" b="1" dirty="0">
                <a:latin typeface="+mj-lt"/>
              </a:rPr>
              <a:t>Thank you!</a:t>
            </a:r>
          </a:p>
          <a:p>
            <a:endParaRPr lang="en-GB" sz="8000" b="1" dirty="0">
              <a:latin typeface="+mj-lt"/>
            </a:endParaRPr>
          </a:p>
        </p:txBody>
      </p:sp>
    </p:spTree>
    <p:extLst>
      <p:ext uri="{BB962C8B-B14F-4D97-AF65-F5344CB8AC3E}">
        <p14:creationId xmlns:p14="http://schemas.microsoft.com/office/powerpoint/2010/main" val="145871128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C2F15-F62E-4A4D-85F2-B9D5E1459A35}"/>
              </a:ext>
            </a:extLst>
          </p:cNvPr>
          <p:cNvSpPr>
            <a:spLocks noGrp="1"/>
          </p:cNvSpPr>
          <p:nvPr>
            <p:ph type="title"/>
          </p:nvPr>
        </p:nvSpPr>
        <p:spPr/>
        <p:txBody>
          <a:bodyPr/>
          <a:lstStyle/>
          <a:p>
            <a:r>
              <a:rPr lang="en-GB" b="1" dirty="0">
                <a:latin typeface="+mj-lt"/>
              </a:rPr>
              <a:t>List of references</a:t>
            </a:r>
          </a:p>
        </p:txBody>
      </p:sp>
      <p:sp>
        <p:nvSpPr>
          <p:cNvPr id="3" name="Inhaltsplatzhalter 2">
            <a:extLst>
              <a:ext uri="{FF2B5EF4-FFF2-40B4-BE49-F238E27FC236}">
                <a16:creationId xmlns:a16="http://schemas.microsoft.com/office/drawing/2014/main" id="{4A6F323C-A24E-354E-A8A3-9DAC2CB32EE5}"/>
              </a:ext>
            </a:extLst>
          </p:cNvPr>
          <p:cNvSpPr>
            <a:spLocks noGrp="1"/>
          </p:cNvSpPr>
          <p:nvPr>
            <p:ph idx="1"/>
          </p:nvPr>
        </p:nvSpPr>
        <p:spPr/>
        <p:txBody>
          <a:bodyPr/>
          <a:lstStyle/>
          <a:p>
            <a:pPr marL="285750" indent="-285750" algn="just">
              <a:buFont typeface="Arial" panose="020B0604020202020204" pitchFamily="34" charset="0"/>
              <a:buChar char="•"/>
            </a:pPr>
            <a:r>
              <a:rPr lang="en-GB" sz="1800" dirty="0" err="1">
                <a:latin typeface="+mn-lt"/>
              </a:rPr>
              <a:t>Bieswanger</a:t>
            </a:r>
            <a:r>
              <a:rPr lang="en-GB" sz="1800" dirty="0">
                <a:latin typeface="+mn-lt"/>
              </a:rPr>
              <a:t>, Markus &amp; Annette Becker. 2017. </a:t>
            </a:r>
            <a:r>
              <a:rPr lang="en-GB" sz="1800" i="1" dirty="0">
                <a:latin typeface="+mn-lt"/>
              </a:rPr>
              <a:t>Introduction to English Linguistics</a:t>
            </a:r>
            <a:r>
              <a:rPr lang="en-GB" sz="1800" dirty="0">
                <a:latin typeface="+mn-lt"/>
              </a:rPr>
              <a:t>. 4</a:t>
            </a:r>
            <a:r>
              <a:rPr lang="en-GB" sz="1800" baseline="30000" dirty="0">
                <a:latin typeface="+mn-lt"/>
              </a:rPr>
              <a:t>th</a:t>
            </a:r>
            <a:r>
              <a:rPr lang="en-GB" sz="1800" dirty="0">
                <a:latin typeface="+mn-lt"/>
              </a:rPr>
              <a:t> revised ed. Tübingen: </a:t>
            </a:r>
            <a:r>
              <a:rPr lang="en-GB" sz="1800" dirty="0" err="1">
                <a:latin typeface="+mn-lt"/>
              </a:rPr>
              <a:t>Narr</a:t>
            </a:r>
            <a:r>
              <a:rPr lang="en-GB" sz="1800" dirty="0">
                <a:latin typeface="+mn-lt"/>
              </a:rPr>
              <a:t> </a:t>
            </a:r>
            <a:r>
              <a:rPr lang="en-GB" sz="1800" dirty="0" err="1">
                <a:latin typeface="+mn-lt"/>
              </a:rPr>
              <a:t>Francke</a:t>
            </a:r>
            <a:r>
              <a:rPr lang="en-GB" sz="1800" dirty="0">
                <a:latin typeface="+mn-lt"/>
              </a:rPr>
              <a:t> </a:t>
            </a:r>
            <a:r>
              <a:rPr lang="en-GB" sz="1800" dirty="0" err="1">
                <a:latin typeface="+mn-lt"/>
              </a:rPr>
              <a:t>Attempto</a:t>
            </a:r>
            <a:r>
              <a:rPr lang="en-GB" sz="1800" dirty="0">
                <a:latin typeface="+mn-lt"/>
              </a:rPr>
              <a:t>.</a:t>
            </a:r>
          </a:p>
          <a:p>
            <a:pPr marL="285750" indent="-285750" algn="just">
              <a:buFont typeface="Arial" panose="020B0604020202020204" pitchFamily="34" charset="0"/>
              <a:buChar char="•"/>
            </a:pPr>
            <a:endParaRPr lang="en-GB" sz="1800" dirty="0">
              <a:latin typeface="+mn-lt"/>
            </a:endParaRPr>
          </a:p>
          <a:p>
            <a:pPr marL="285750" indent="-285750" algn="just">
              <a:buFont typeface="Arial" panose="020B0604020202020204" pitchFamily="34" charset="0"/>
              <a:buChar char="•"/>
            </a:pPr>
            <a:r>
              <a:rPr lang="en-GB" sz="1800" dirty="0" err="1">
                <a:latin typeface="+mn-lt"/>
              </a:rPr>
              <a:t>Finegan</a:t>
            </a:r>
            <a:r>
              <a:rPr lang="en-GB" sz="1800" dirty="0">
                <a:latin typeface="+mn-lt"/>
              </a:rPr>
              <a:t>, Edward. 2004. </a:t>
            </a:r>
            <a:r>
              <a:rPr lang="en-GB" sz="1800" i="1" dirty="0">
                <a:latin typeface="+mn-lt"/>
              </a:rPr>
              <a:t>Language. Its structure and use. </a:t>
            </a:r>
            <a:r>
              <a:rPr lang="en-GB" sz="1800" dirty="0">
                <a:latin typeface="+mn-lt"/>
              </a:rPr>
              <a:t>4</a:t>
            </a:r>
            <a:r>
              <a:rPr lang="en-GB" sz="1800" baseline="30000" dirty="0">
                <a:latin typeface="+mn-lt"/>
              </a:rPr>
              <a:t>th</a:t>
            </a:r>
            <a:r>
              <a:rPr lang="en-GB" sz="1800" dirty="0">
                <a:latin typeface="+mn-lt"/>
              </a:rPr>
              <a:t> ed. Boston, MA: Wadsworth.</a:t>
            </a:r>
          </a:p>
          <a:p>
            <a:pPr marL="285750" indent="-285750" algn="just">
              <a:buFont typeface="Arial" panose="020B0604020202020204" pitchFamily="34" charset="0"/>
              <a:buChar char="•"/>
            </a:pPr>
            <a:endParaRPr lang="en-GB" sz="1800" dirty="0">
              <a:latin typeface="+mn-lt"/>
            </a:endParaRPr>
          </a:p>
          <a:p>
            <a:pPr marL="285750" indent="-285750" algn="just">
              <a:buFont typeface="Arial" panose="020B0604020202020204" pitchFamily="34" charset="0"/>
              <a:buChar char="•"/>
            </a:pPr>
            <a:r>
              <a:rPr lang="en-GB" sz="1800" dirty="0" err="1">
                <a:latin typeface="+mn-lt"/>
              </a:rPr>
              <a:t>Kortmann</a:t>
            </a:r>
            <a:r>
              <a:rPr lang="en-GB" sz="1800" dirty="0">
                <a:latin typeface="+mn-lt"/>
              </a:rPr>
              <a:t>, Bern. 2010. </a:t>
            </a:r>
            <a:r>
              <a:rPr lang="en-GB" sz="1800" i="1" dirty="0">
                <a:latin typeface="+mn-lt"/>
              </a:rPr>
              <a:t>Linguistics: Essential. </a:t>
            </a:r>
            <a:r>
              <a:rPr lang="en-GB" sz="1800" dirty="0">
                <a:latin typeface="+mn-lt"/>
              </a:rPr>
              <a:t>Berlin: </a:t>
            </a:r>
            <a:r>
              <a:rPr lang="en-GB" sz="1800" dirty="0" err="1">
                <a:latin typeface="+mn-lt"/>
              </a:rPr>
              <a:t>Cornelsen</a:t>
            </a:r>
            <a:r>
              <a:rPr lang="en-GB" sz="1800" dirty="0">
                <a:latin typeface="+mn-lt"/>
              </a:rPr>
              <a:t>.</a:t>
            </a:r>
          </a:p>
          <a:p>
            <a:pPr marL="285750" indent="-285750" algn="just">
              <a:buFont typeface="Arial" panose="020B0604020202020204" pitchFamily="34" charset="0"/>
              <a:buChar char="•"/>
            </a:pPr>
            <a:endParaRPr lang="en-GB" sz="1800" dirty="0">
              <a:latin typeface="+mn-lt"/>
            </a:endParaRPr>
          </a:p>
          <a:p>
            <a:pPr marL="285750" indent="-285750" algn="just">
              <a:buFont typeface="Arial" panose="020B0604020202020204" pitchFamily="34" charset="0"/>
              <a:buChar char="•"/>
            </a:pPr>
            <a:r>
              <a:rPr lang="en-GB" sz="1800" dirty="0" err="1">
                <a:latin typeface="+mn-lt"/>
              </a:rPr>
              <a:t>Plag</a:t>
            </a:r>
            <a:r>
              <a:rPr lang="en-GB" sz="1800" dirty="0">
                <a:latin typeface="+mn-lt"/>
              </a:rPr>
              <a:t>, Ingo, Maria Braun, Sabine </a:t>
            </a:r>
            <a:r>
              <a:rPr lang="en-GB" sz="1800" dirty="0" err="1">
                <a:latin typeface="+mn-lt"/>
              </a:rPr>
              <a:t>Lappe</a:t>
            </a:r>
            <a:r>
              <a:rPr lang="en-GB" sz="1800" dirty="0">
                <a:latin typeface="+mn-lt"/>
              </a:rPr>
              <a:t> &amp; </a:t>
            </a:r>
            <a:r>
              <a:rPr lang="en-GB" sz="1800" dirty="0" err="1">
                <a:latin typeface="+mn-lt"/>
              </a:rPr>
              <a:t>Marelie</a:t>
            </a:r>
            <a:r>
              <a:rPr lang="en-GB" sz="1800" dirty="0">
                <a:latin typeface="+mn-lt"/>
              </a:rPr>
              <a:t> Schramm. 2009. </a:t>
            </a:r>
            <a:r>
              <a:rPr lang="en-GB" sz="1800" i="1" dirty="0">
                <a:latin typeface="+mn-lt"/>
              </a:rPr>
              <a:t>Introduction to Linguistics. </a:t>
            </a:r>
            <a:r>
              <a:rPr lang="en-GB" sz="1800" dirty="0">
                <a:latin typeface="+mn-lt"/>
              </a:rPr>
              <a:t>2</a:t>
            </a:r>
            <a:r>
              <a:rPr lang="en-GB" sz="1800" baseline="30000" dirty="0">
                <a:latin typeface="+mn-lt"/>
              </a:rPr>
              <a:t>nd </a:t>
            </a:r>
            <a:r>
              <a:rPr lang="en-GB" sz="1800" dirty="0">
                <a:latin typeface="+mn-lt"/>
              </a:rPr>
              <a:t>ed. Berlin: De Gruyter Mouton.</a:t>
            </a:r>
          </a:p>
        </p:txBody>
      </p:sp>
      <p:sp>
        <p:nvSpPr>
          <p:cNvPr id="5" name="Fußzeilenplatzhalter 3">
            <a:extLst>
              <a:ext uri="{FF2B5EF4-FFF2-40B4-BE49-F238E27FC236}">
                <a16:creationId xmlns:a16="http://schemas.microsoft.com/office/drawing/2014/main" id="{29673429-052A-FA45-BF61-789BBA092465}"/>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Tree>
    <p:extLst>
      <p:ext uri="{BB962C8B-B14F-4D97-AF65-F5344CB8AC3E}">
        <p14:creationId xmlns:p14="http://schemas.microsoft.com/office/powerpoint/2010/main" val="376307886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0825" y="280445"/>
            <a:ext cx="8642350" cy="856800"/>
          </a:xfrm>
        </p:spPr>
        <p:txBody>
          <a:bodyPr/>
          <a:lstStyle/>
          <a:p>
            <a:r>
              <a:rPr lang="en-GB" b="1" dirty="0"/>
              <a:t>International Phonetic Association and </a:t>
            </a:r>
            <a:br>
              <a:rPr lang="en-GB" b="1" dirty="0"/>
            </a:br>
            <a:r>
              <a:rPr lang="en-GB" b="1" dirty="0"/>
              <a:t>International Phonetic Alphabet (IPA)</a:t>
            </a:r>
            <a:endParaRPr lang="en-GB" sz="4000" dirty="0"/>
          </a:p>
        </p:txBody>
      </p:sp>
      <p:sp>
        <p:nvSpPr>
          <p:cNvPr id="5" name="Rectangle 4">
            <a:extLst>
              <a:ext uri="{FF2B5EF4-FFF2-40B4-BE49-F238E27FC236}">
                <a16:creationId xmlns:a16="http://schemas.microsoft.com/office/drawing/2014/main" id="{4B268F46-2A59-40C7-A842-178B8BDE4DFD}"/>
              </a:ext>
            </a:extLst>
          </p:cNvPr>
          <p:cNvSpPr/>
          <p:nvPr/>
        </p:nvSpPr>
        <p:spPr>
          <a:xfrm>
            <a:off x="250825" y="1434857"/>
            <a:ext cx="7052651" cy="4196020"/>
          </a:xfrm>
          <a:prstGeom prst="rect">
            <a:avLst/>
          </a:prstGeom>
        </p:spPr>
        <p:txBody>
          <a:bodyPr wrap="square">
            <a:spAutoFit/>
          </a:bodyPr>
          <a:lstStyle/>
          <a:p>
            <a:pPr marL="285750" indent="-285750">
              <a:lnSpc>
                <a:spcPct val="150000"/>
              </a:lnSpc>
              <a:buFont typeface="Wingdings" panose="05000000000000000000" pitchFamily="2" charset="2"/>
              <a:buChar char="§"/>
            </a:pPr>
            <a:r>
              <a:rPr lang="en-GB" dirty="0"/>
              <a:t>International Phonetic Association is the major representative organisation for phoneticians</a:t>
            </a:r>
          </a:p>
          <a:p>
            <a:pPr marL="742950" lvl="1" indent="-285750">
              <a:lnSpc>
                <a:spcPct val="150000"/>
              </a:lnSpc>
              <a:buFont typeface="Wingdings" panose="05000000000000000000" pitchFamily="2" charset="2"/>
              <a:buChar char="§"/>
            </a:pPr>
            <a:r>
              <a:rPr lang="en-GB" dirty="0"/>
              <a:t>Established in 1886 in Paris. </a:t>
            </a:r>
          </a:p>
          <a:p>
            <a:pPr marL="285750" indent="-285750">
              <a:lnSpc>
                <a:spcPct val="150000"/>
              </a:lnSpc>
              <a:buFont typeface="Wingdings" panose="05000000000000000000" pitchFamily="2" charset="2"/>
              <a:buChar char="§"/>
            </a:pPr>
            <a:endParaRPr lang="en-GB" dirty="0"/>
          </a:p>
          <a:p>
            <a:pPr marL="285750" indent="-285750">
              <a:lnSpc>
                <a:spcPct val="150000"/>
              </a:lnSpc>
              <a:buFont typeface="Wingdings" panose="05000000000000000000" pitchFamily="2" charset="2"/>
              <a:buChar char="§"/>
            </a:pPr>
            <a:r>
              <a:rPr lang="en-GB" dirty="0"/>
              <a:t>Its aim is to promote the </a:t>
            </a:r>
            <a:r>
              <a:rPr lang="en-GB" b="1" dirty="0"/>
              <a:t>scientific study of phonetics and the various practical applications </a:t>
            </a:r>
            <a:r>
              <a:rPr lang="en-GB" dirty="0"/>
              <a:t>of it</a:t>
            </a:r>
          </a:p>
          <a:p>
            <a:pPr marL="285750" indent="-285750">
              <a:lnSpc>
                <a:spcPct val="150000"/>
              </a:lnSpc>
              <a:buFont typeface="Wingdings" panose="05000000000000000000" pitchFamily="2" charset="2"/>
              <a:buChar char="§"/>
            </a:pPr>
            <a:endParaRPr lang="en-GB" dirty="0"/>
          </a:p>
          <a:p>
            <a:pPr marL="285750" indent="-285750">
              <a:lnSpc>
                <a:spcPct val="150000"/>
              </a:lnSpc>
              <a:buFont typeface="Wingdings" panose="05000000000000000000" pitchFamily="2" charset="2"/>
              <a:buChar char="§"/>
            </a:pPr>
            <a:r>
              <a:rPr lang="en-GB" dirty="0"/>
              <a:t>The IPA provides the academic community world-wide with </a:t>
            </a:r>
            <a:r>
              <a:rPr lang="en-GB" b="1" dirty="0"/>
              <a:t>a notational standard for the phonetic representation of all languages - the International Phonetic Alphabet (IPA)</a:t>
            </a:r>
          </a:p>
        </p:txBody>
      </p:sp>
      <p:sp>
        <p:nvSpPr>
          <p:cNvPr id="7" name="Fußzeilenplatzhalter 3">
            <a:extLst>
              <a:ext uri="{FF2B5EF4-FFF2-40B4-BE49-F238E27FC236}">
                <a16:creationId xmlns:a16="http://schemas.microsoft.com/office/drawing/2014/main" id="{E36C8821-12E1-2A41-936F-B4C3E87D80B3}"/>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
        <p:nvSpPr>
          <p:cNvPr id="4" name="Rechteck 3">
            <a:extLst>
              <a:ext uri="{FF2B5EF4-FFF2-40B4-BE49-F238E27FC236}">
                <a16:creationId xmlns:a16="http://schemas.microsoft.com/office/drawing/2014/main" id="{F2A6F1CF-D1AA-5A48-B2A9-57C37BA36705}"/>
              </a:ext>
            </a:extLst>
          </p:cNvPr>
          <p:cNvSpPr/>
          <p:nvPr/>
        </p:nvSpPr>
        <p:spPr>
          <a:xfrm>
            <a:off x="200381" y="6488668"/>
            <a:ext cx="8391015" cy="276999"/>
          </a:xfrm>
          <a:prstGeom prst="rect">
            <a:avLst/>
          </a:prstGeom>
        </p:spPr>
        <p:txBody>
          <a:bodyPr wrap="none">
            <a:spAutoFit/>
          </a:bodyPr>
          <a:lstStyle/>
          <a:p>
            <a:r>
              <a:rPr lang="en-GB" sz="1200" dirty="0">
                <a:hlinkClick r:id="rId3"/>
              </a:rPr>
              <a:t>https://www.internationalphoneticassociation.org/IPAcharts/IPA_chart_orig/pdfs/IPA_Kiel_2020_full.pdf</a:t>
            </a:r>
            <a:r>
              <a:rPr lang="en-GB" sz="1200" dirty="0"/>
              <a:t> [28 October 2020]</a:t>
            </a:r>
          </a:p>
        </p:txBody>
      </p:sp>
      <p:pic>
        <p:nvPicPr>
          <p:cNvPr id="10" name="Inhaltsplatzhalter 9">
            <a:extLst>
              <a:ext uri="{FF2B5EF4-FFF2-40B4-BE49-F238E27FC236}">
                <a16:creationId xmlns:a16="http://schemas.microsoft.com/office/drawing/2014/main" id="{96D515A9-A546-DF4A-BDA7-AA477039A2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03476" y="70831"/>
            <a:ext cx="4627818" cy="5988941"/>
          </a:xfrm>
        </p:spPr>
      </p:pic>
    </p:spTree>
    <p:extLst>
      <p:ext uri="{BB962C8B-B14F-4D97-AF65-F5344CB8AC3E}">
        <p14:creationId xmlns:p14="http://schemas.microsoft.com/office/powerpoint/2010/main" val="26636868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3629644-EF35-D848-ADF9-95349DDB1A24}"/>
              </a:ext>
            </a:extLst>
          </p:cNvPr>
          <p:cNvSpPr txBox="1"/>
          <p:nvPr/>
        </p:nvSpPr>
        <p:spPr>
          <a:xfrm>
            <a:off x="5033779" y="1368514"/>
            <a:ext cx="2124443" cy="430887"/>
          </a:xfrm>
          <a:prstGeom prst="rect">
            <a:avLst/>
          </a:prstGeom>
          <a:noFill/>
        </p:spPr>
        <p:txBody>
          <a:bodyPr wrap="square" rtlCol="0">
            <a:spAutoFit/>
          </a:bodyPr>
          <a:lstStyle/>
          <a:p>
            <a:pPr algn="ctr"/>
            <a:r>
              <a:rPr lang="en-GB" sz="2200" b="1" cap="small" dirty="0"/>
              <a:t>transcription</a:t>
            </a:r>
            <a:endParaRPr lang="en-GB" sz="2200" dirty="0"/>
          </a:p>
        </p:txBody>
      </p:sp>
      <p:sp>
        <p:nvSpPr>
          <p:cNvPr id="6" name="Textfeld 5">
            <a:extLst>
              <a:ext uri="{FF2B5EF4-FFF2-40B4-BE49-F238E27FC236}">
                <a16:creationId xmlns:a16="http://schemas.microsoft.com/office/drawing/2014/main" id="{7715599C-9AFD-074B-A841-93B475B886EB}"/>
              </a:ext>
            </a:extLst>
          </p:cNvPr>
          <p:cNvSpPr txBox="1"/>
          <p:nvPr/>
        </p:nvSpPr>
        <p:spPr>
          <a:xfrm>
            <a:off x="6689544" y="2782670"/>
            <a:ext cx="2124443" cy="430887"/>
          </a:xfrm>
          <a:prstGeom prst="rect">
            <a:avLst/>
          </a:prstGeom>
          <a:noFill/>
        </p:spPr>
        <p:txBody>
          <a:bodyPr wrap="square" rtlCol="0">
            <a:spAutoFit/>
          </a:bodyPr>
          <a:lstStyle/>
          <a:p>
            <a:pPr algn="ctr"/>
            <a:r>
              <a:rPr lang="en-GB" sz="2200" b="1" cap="small" dirty="0"/>
              <a:t>phonemic</a:t>
            </a:r>
            <a:endParaRPr lang="en-GB" sz="2200" dirty="0"/>
          </a:p>
        </p:txBody>
      </p:sp>
      <p:sp>
        <p:nvSpPr>
          <p:cNvPr id="7" name="Textfeld 6">
            <a:extLst>
              <a:ext uri="{FF2B5EF4-FFF2-40B4-BE49-F238E27FC236}">
                <a16:creationId xmlns:a16="http://schemas.microsoft.com/office/drawing/2014/main" id="{E519DB02-D286-2A4F-8EE1-F3F466286699}"/>
              </a:ext>
            </a:extLst>
          </p:cNvPr>
          <p:cNvSpPr txBox="1"/>
          <p:nvPr/>
        </p:nvSpPr>
        <p:spPr>
          <a:xfrm>
            <a:off x="3378017" y="2782670"/>
            <a:ext cx="2124443" cy="430887"/>
          </a:xfrm>
          <a:prstGeom prst="rect">
            <a:avLst/>
          </a:prstGeom>
          <a:noFill/>
        </p:spPr>
        <p:txBody>
          <a:bodyPr wrap="square" rtlCol="0">
            <a:spAutoFit/>
          </a:bodyPr>
          <a:lstStyle/>
          <a:p>
            <a:pPr algn="ctr"/>
            <a:r>
              <a:rPr lang="en-GB" sz="2200" b="1" cap="small" dirty="0"/>
              <a:t>phonetic</a:t>
            </a:r>
            <a:endParaRPr lang="en-GB" sz="2200" dirty="0"/>
          </a:p>
        </p:txBody>
      </p:sp>
      <p:sp>
        <p:nvSpPr>
          <p:cNvPr id="8" name="Textfeld 7">
            <a:extLst>
              <a:ext uri="{FF2B5EF4-FFF2-40B4-BE49-F238E27FC236}">
                <a16:creationId xmlns:a16="http://schemas.microsoft.com/office/drawing/2014/main" id="{83EB770D-DC8A-C34E-9EC2-E74B60A75926}"/>
              </a:ext>
            </a:extLst>
          </p:cNvPr>
          <p:cNvSpPr txBox="1"/>
          <p:nvPr/>
        </p:nvSpPr>
        <p:spPr>
          <a:xfrm>
            <a:off x="1784683" y="4235190"/>
            <a:ext cx="2124443" cy="430887"/>
          </a:xfrm>
          <a:prstGeom prst="rect">
            <a:avLst/>
          </a:prstGeom>
          <a:noFill/>
        </p:spPr>
        <p:txBody>
          <a:bodyPr wrap="square" rtlCol="0">
            <a:spAutoFit/>
          </a:bodyPr>
          <a:lstStyle/>
          <a:p>
            <a:pPr algn="ctr"/>
            <a:r>
              <a:rPr lang="en-GB" sz="2200" b="1" cap="small" dirty="0"/>
              <a:t>narrow</a:t>
            </a:r>
            <a:endParaRPr lang="en-GB" sz="2200" dirty="0"/>
          </a:p>
        </p:txBody>
      </p:sp>
      <p:sp>
        <p:nvSpPr>
          <p:cNvPr id="9" name="Textfeld 8">
            <a:extLst>
              <a:ext uri="{FF2B5EF4-FFF2-40B4-BE49-F238E27FC236}">
                <a16:creationId xmlns:a16="http://schemas.microsoft.com/office/drawing/2014/main" id="{F5A53F82-E4FB-9447-9646-C27E9278E176}"/>
              </a:ext>
            </a:extLst>
          </p:cNvPr>
          <p:cNvSpPr txBox="1"/>
          <p:nvPr/>
        </p:nvSpPr>
        <p:spPr>
          <a:xfrm>
            <a:off x="5033779" y="4235191"/>
            <a:ext cx="2124443" cy="430887"/>
          </a:xfrm>
          <a:prstGeom prst="rect">
            <a:avLst/>
          </a:prstGeom>
          <a:noFill/>
        </p:spPr>
        <p:txBody>
          <a:bodyPr wrap="square" rtlCol="0">
            <a:spAutoFit/>
          </a:bodyPr>
          <a:lstStyle/>
          <a:p>
            <a:pPr algn="ctr"/>
            <a:r>
              <a:rPr lang="en-GB" sz="2200" b="1" cap="small" dirty="0"/>
              <a:t>broad</a:t>
            </a:r>
            <a:endParaRPr lang="en-GB" sz="2200" dirty="0"/>
          </a:p>
        </p:txBody>
      </p:sp>
      <p:sp>
        <p:nvSpPr>
          <p:cNvPr id="10" name="Textfeld 9">
            <a:extLst>
              <a:ext uri="{FF2B5EF4-FFF2-40B4-BE49-F238E27FC236}">
                <a16:creationId xmlns:a16="http://schemas.microsoft.com/office/drawing/2014/main" id="{CC37ECA0-0CC4-3B44-A2BC-68B92B1852A9}"/>
              </a:ext>
            </a:extLst>
          </p:cNvPr>
          <p:cNvSpPr txBox="1"/>
          <p:nvPr/>
        </p:nvSpPr>
        <p:spPr>
          <a:xfrm>
            <a:off x="6689542" y="3213558"/>
            <a:ext cx="2124443" cy="769441"/>
          </a:xfrm>
          <a:prstGeom prst="rect">
            <a:avLst/>
          </a:prstGeom>
          <a:noFill/>
        </p:spPr>
        <p:txBody>
          <a:bodyPr wrap="square" rtlCol="0">
            <a:spAutoFit/>
          </a:bodyPr>
          <a:lstStyle/>
          <a:p>
            <a:pPr algn="ctr"/>
            <a:r>
              <a:rPr lang="en-GB" sz="2200" b="1" dirty="0"/>
              <a:t>/ </a:t>
            </a:r>
            <a:r>
              <a:rPr lang="de-DE" sz="2200" dirty="0" err="1"/>
              <a:t>rɪŋ</a:t>
            </a:r>
            <a:r>
              <a:rPr lang="de-DE" sz="2200" dirty="0"/>
              <a:t> </a:t>
            </a:r>
            <a:r>
              <a:rPr lang="en-GB" sz="2200" b="1" dirty="0"/>
              <a:t>/</a:t>
            </a:r>
          </a:p>
          <a:p>
            <a:pPr algn="ctr"/>
            <a:r>
              <a:rPr lang="en-GB" sz="2200" b="1" dirty="0"/>
              <a:t>/ </a:t>
            </a:r>
            <a:r>
              <a:rPr lang="en-GB" sz="2200" dirty="0"/>
              <a:t>t</a:t>
            </a:r>
            <a:r>
              <a:rPr lang="de-DE" sz="2200" dirty="0" err="1"/>
              <a:t>ɪl</a:t>
            </a:r>
            <a:r>
              <a:rPr lang="de-DE" sz="2200" dirty="0"/>
              <a:t> </a:t>
            </a:r>
            <a:r>
              <a:rPr lang="en-GB" sz="2200" b="1" dirty="0"/>
              <a:t>/</a:t>
            </a:r>
            <a:endParaRPr lang="en-GB" sz="2200" dirty="0"/>
          </a:p>
        </p:txBody>
      </p:sp>
      <p:sp>
        <p:nvSpPr>
          <p:cNvPr id="11" name="Textfeld 10">
            <a:extLst>
              <a:ext uri="{FF2B5EF4-FFF2-40B4-BE49-F238E27FC236}">
                <a16:creationId xmlns:a16="http://schemas.microsoft.com/office/drawing/2014/main" id="{CA8138E0-7089-9E49-8C61-F972A7D9B5BA}"/>
              </a:ext>
            </a:extLst>
          </p:cNvPr>
          <p:cNvSpPr txBox="1"/>
          <p:nvPr/>
        </p:nvSpPr>
        <p:spPr>
          <a:xfrm>
            <a:off x="5033778" y="4661430"/>
            <a:ext cx="2124443" cy="769441"/>
          </a:xfrm>
          <a:prstGeom prst="rect">
            <a:avLst/>
          </a:prstGeom>
          <a:noFill/>
        </p:spPr>
        <p:txBody>
          <a:bodyPr wrap="square" rtlCol="0">
            <a:spAutoFit/>
          </a:bodyPr>
          <a:lstStyle/>
          <a:p>
            <a:pPr algn="ctr"/>
            <a:r>
              <a:rPr lang="en-GB" sz="2200" b="1" dirty="0"/>
              <a:t>[ </a:t>
            </a:r>
            <a:r>
              <a:rPr lang="de-DE" sz="2200" dirty="0" err="1"/>
              <a:t>ɹɪŋ</a:t>
            </a:r>
            <a:r>
              <a:rPr lang="de-DE" sz="2200" dirty="0"/>
              <a:t> </a:t>
            </a:r>
            <a:r>
              <a:rPr lang="en-GB" sz="2200" b="1" dirty="0"/>
              <a:t>]</a:t>
            </a:r>
          </a:p>
          <a:p>
            <a:pPr algn="ctr"/>
            <a:r>
              <a:rPr lang="en-GB" sz="2200" b="1" dirty="0"/>
              <a:t>[ </a:t>
            </a:r>
            <a:r>
              <a:rPr lang="en-GB" sz="2200" dirty="0"/>
              <a:t>t</a:t>
            </a:r>
            <a:r>
              <a:rPr lang="de-DE" sz="2200" dirty="0" err="1"/>
              <a:t>ɪɫ</a:t>
            </a:r>
            <a:r>
              <a:rPr lang="de-DE" sz="2200" dirty="0"/>
              <a:t> </a:t>
            </a:r>
            <a:r>
              <a:rPr lang="en-GB" sz="2200" b="1" dirty="0"/>
              <a:t>]</a:t>
            </a:r>
            <a:endParaRPr lang="en-GB" sz="2200" dirty="0"/>
          </a:p>
        </p:txBody>
      </p:sp>
      <p:sp>
        <p:nvSpPr>
          <p:cNvPr id="12" name="Textfeld 11">
            <a:extLst>
              <a:ext uri="{FF2B5EF4-FFF2-40B4-BE49-F238E27FC236}">
                <a16:creationId xmlns:a16="http://schemas.microsoft.com/office/drawing/2014/main" id="{8115369E-D105-2242-9FC2-A9D86003BABE}"/>
              </a:ext>
            </a:extLst>
          </p:cNvPr>
          <p:cNvSpPr txBox="1"/>
          <p:nvPr/>
        </p:nvSpPr>
        <p:spPr>
          <a:xfrm>
            <a:off x="1784683" y="4666077"/>
            <a:ext cx="2124443" cy="769441"/>
          </a:xfrm>
          <a:prstGeom prst="rect">
            <a:avLst/>
          </a:prstGeom>
          <a:noFill/>
        </p:spPr>
        <p:txBody>
          <a:bodyPr wrap="square" rtlCol="0">
            <a:spAutoFit/>
          </a:bodyPr>
          <a:lstStyle/>
          <a:p>
            <a:pPr algn="ctr"/>
            <a:r>
              <a:rPr lang="en-GB" sz="2200" b="1" dirty="0"/>
              <a:t>[ </a:t>
            </a:r>
            <a:r>
              <a:rPr lang="de-DE" sz="2200" dirty="0" err="1"/>
              <a:t>ɹɪ̃ŋ</a:t>
            </a:r>
            <a:r>
              <a:rPr lang="de-DE" sz="2200" dirty="0"/>
              <a:t> </a:t>
            </a:r>
            <a:r>
              <a:rPr lang="en-GB" sz="2200" b="1" dirty="0"/>
              <a:t>]</a:t>
            </a:r>
          </a:p>
          <a:p>
            <a:pPr algn="ctr"/>
            <a:r>
              <a:rPr lang="en-GB" sz="2200" b="1" dirty="0"/>
              <a:t>[ </a:t>
            </a:r>
            <a:r>
              <a:rPr lang="en-GB" sz="2200" dirty="0" err="1"/>
              <a:t>t</a:t>
            </a:r>
            <a:r>
              <a:rPr lang="en-GB" sz="2200" baseline="30000" dirty="0" err="1"/>
              <a:t>h</a:t>
            </a:r>
            <a:r>
              <a:rPr lang="de-DE" sz="2200" dirty="0" err="1"/>
              <a:t>ɪ̃ɫ</a:t>
            </a:r>
            <a:r>
              <a:rPr lang="de-DE" sz="2200" dirty="0"/>
              <a:t> </a:t>
            </a:r>
            <a:r>
              <a:rPr lang="en-GB" sz="2200" b="1" dirty="0"/>
              <a:t>]</a:t>
            </a:r>
            <a:endParaRPr lang="en-GB" sz="2200" dirty="0"/>
          </a:p>
        </p:txBody>
      </p:sp>
      <p:cxnSp>
        <p:nvCxnSpPr>
          <p:cNvPr id="16" name="Gerade Verbindung 15">
            <a:extLst>
              <a:ext uri="{FF2B5EF4-FFF2-40B4-BE49-F238E27FC236}">
                <a16:creationId xmlns:a16="http://schemas.microsoft.com/office/drawing/2014/main" id="{ABD26A23-2585-0940-A8B7-34B4E2216A55}"/>
              </a:ext>
            </a:extLst>
          </p:cNvPr>
          <p:cNvCxnSpPr>
            <a:stCxn id="5" idx="2"/>
            <a:endCxn id="7" idx="0"/>
          </p:cNvCxnSpPr>
          <p:nvPr/>
        </p:nvCxnSpPr>
        <p:spPr bwMode="auto">
          <a:xfrm flipH="1">
            <a:off x="4440238" y="1799401"/>
            <a:ext cx="1655762" cy="983269"/>
          </a:xfrm>
          <a:prstGeom prst="line">
            <a:avLst/>
          </a:prstGeom>
          <a:ln w="7620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Gerade Verbindung 16">
            <a:extLst>
              <a:ext uri="{FF2B5EF4-FFF2-40B4-BE49-F238E27FC236}">
                <a16:creationId xmlns:a16="http://schemas.microsoft.com/office/drawing/2014/main" id="{6068923E-F108-0741-9645-022BE23F5647}"/>
              </a:ext>
            </a:extLst>
          </p:cNvPr>
          <p:cNvCxnSpPr>
            <a:cxnSpLocks/>
            <a:stCxn id="5" idx="2"/>
            <a:endCxn id="6" idx="0"/>
          </p:cNvCxnSpPr>
          <p:nvPr/>
        </p:nvCxnSpPr>
        <p:spPr bwMode="auto">
          <a:xfrm>
            <a:off x="6096001" y="1799401"/>
            <a:ext cx="1655765" cy="983269"/>
          </a:xfrm>
          <a:prstGeom prst="line">
            <a:avLst/>
          </a:prstGeom>
          <a:ln w="7620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Rectangle 4">
            <a:extLst>
              <a:ext uri="{FF2B5EF4-FFF2-40B4-BE49-F238E27FC236}">
                <a16:creationId xmlns:a16="http://schemas.microsoft.com/office/drawing/2014/main" id="{26E803B4-2348-C345-B2C0-B13F2D2B7EB1}"/>
              </a:ext>
            </a:extLst>
          </p:cNvPr>
          <p:cNvSpPr/>
          <p:nvPr/>
        </p:nvSpPr>
        <p:spPr>
          <a:xfrm>
            <a:off x="9941956" y="5629584"/>
            <a:ext cx="2250044" cy="338554"/>
          </a:xfrm>
          <a:prstGeom prst="rect">
            <a:avLst/>
          </a:prstGeom>
        </p:spPr>
        <p:txBody>
          <a:bodyPr wrap="square">
            <a:spAutoFit/>
          </a:bodyPr>
          <a:lstStyle/>
          <a:p>
            <a:r>
              <a:rPr lang="en-GB" sz="1600" dirty="0" err="1">
                <a:latin typeface="+mn-lt"/>
              </a:rPr>
              <a:t>Kortmann</a:t>
            </a:r>
            <a:r>
              <a:rPr lang="en-GB" sz="1600" dirty="0">
                <a:latin typeface="+mn-lt"/>
              </a:rPr>
              <a:t> (2010: 61)</a:t>
            </a:r>
          </a:p>
        </p:txBody>
      </p:sp>
      <p:cxnSp>
        <p:nvCxnSpPr>
          <p:cNvPr id="18" name="Gerade Verbindung 17">
            <a:extLst>
              <a:ext uri="{FF2B5EF4-FFF2-40B4-BE49-F238E27FC236}">
                <a16:creationId xmlns:a16="http://schemas.microsoft.com/office/drawing/2014/main" id="{AEC0349E-0224-4540-8DA4-141757FC1C2F}"/>
              </a:ext>
            </a:extLst>
          </p:cNvPr>
          <p:cNvCxnSpPr/>
          <p:nvPr/>
        </p:nvCxnSpPr>
        <p:spPr bwMode="auto">
          <a:xfrm flipH="1">
            <a:off x="2784476" y="3173777"/>
            <a:ext cx="1655762" cy="983269"/>
          </a:xfrm>
          <a:prstGeom prst="line">
            <a:avLst/>
          </a:prstGeom>
          <a:ln w="7620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Gerade Verbindung 18">
            <a:extLst>
              <a:ext uri="{FF2B5EF4-FFF2-40B4-BE49-F238E27FC236}">
                <a16:creationId xmlns:a16="http://schemas.microsoft.com/office/drawing/2014/main" id="{FBF31AB9-C4E6-7743-AE59-5EA95B974648}"/>
              </a:ext>
            </a:extLst>
          </p:cNvPr>
          <p:cNvCxnSpPr>
            <a:cxnSpLocks/>
          </p:cNvCxnSpPr>
          <p:nvPr/>
        </p:nvCxnSpPr>
        <p:spPr bwMode="auto">
          <a:xfrm>
            <a:off x="4440239" y="3173777"/>
            <a:ext cx="1655765" cy="983269"/>
          </a:xfrm>
          <a:prstGeom prst="line">
            <a:avLst/>
          </a:prstGeom>
          <a:ln w="76200">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Fußzeilenplatzhalter 3">
            <a:extLst>
              <a:ext uri="{FF2B5EF4-FFF2-40B4-BE49-F238E27FC236}">
                <a16:creationId xmlns:a16="http://schemas.microsoft.com/office/drawing/2014/main" id="{8E2CC825-28AB-CB4A-81A2-F2C491CA025C}"/>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
        <p:nvSpPr>
          <p:cNvPr id="21" name="Titel 2">
            <a:extLst>
              <a:ext uri="{FF2B5EF4-FFF2-40B4-BE49-F238E27FC236}">
                <a16:creationId xmlns:a16="http://schemas.microsoft.com/office/drawing/2014/main" id="{28348B17-41D6-764D-A0CB-D8D644B1C5BF}"/>
              </a:ext>
            </a:extLst>
          </p:cNvPr>
          <p:cNvSpPr>
            <a:spLocks noGrp="1"/>
          </p:cNvSpPr>
          <p:nvPr>
            <p:ph type="title"/>
          </p:nvPr>
        </p:nvSpPr>
        <p:spPr>
          <a:xfrm>
            <a:off x="250825" y="280445"/>
            <a:ext cx="8642350" cy="856800"/>
          </a:xfrm>
        </p:spPr>
        <p:txBody>
          <a:bodyPr/>
          <a:lstStyle/>
          <a:p>
            <a:r>
              <a:rPr lang="en-GB" b="1" dirty="0"/>
              <a:t>Transcribing sounds</a:t>
            </a:r>
            <a:endParaRPr lang="en-GB" sz="4000" dirty="0"/>
          </a:p>
        </p:txBody>
      </p:sp>
    </p:spTree>
    <p:extLst>
      <p:ext uri="{BB962C8B-B14F-4D97-AF65-F5344CB8AC3E}">
        <p14:creationId xmlns:p14="http://schemas.microsoft.com/office/powerpoint/2010/main" val="11657516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4B7BEBF9-D82A-7F4E-AB13-505AEF8CA649}"/>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
        <p:nvSpPr>
          <p:cNvPr id="7" name="Titel 2">
            <a:extLst>
              <a:ext uri="{FF2B5EF4-FFF2-40B4-BE49-F238E27FC236}">
                <a16:creationId xmlns:a16="http://schemas.microsoft.com/office/drawing/2014/main" id="{17FD58CD-87E3-9948-A70A-90BD3AB28B8E}"/>
              </a:ext>
            </a:extLst>
          </p:cNvPr>
          <p:cNvSpPr>
            <a:spLocks noGrp="1"/>
          </p:cNvSpPr>
          <p:nvPr>
            <p:ph type="title"/>
          </p:nvPr>
        </p:nvSpPr>
        <p:spPr>
          <a:xfrm>
            <a:off x="250825" y="280445"/>
            <a:ext cx="8642350" cy="856800"/>
          </a:xfrm>
        </p:spPr>
        <p:txBody>
          <a:bodyPr/>
          <a:lstStyle/>
          <a:p>
            <a:r>
              <a:rPr lang="en-GB" b="1" dirty="0"/>
              <a:t>Diacritics in IPA</a:t>
            </a:r>
            <a:endParaRPr lang="en-GB" sz="4000" dirty="0"/>
          </a:p>
        </p:txBody>
      </p:sp>
      <p:sp>
        <p:nvSpPr>
          <p:cNvPr id="8" name="Rechteck 7">
            <a:extLst>
              <a:ext uri="{FF2B5EF4-FFF2-40B4-BE49-F238E27FC236}">
                <a16:creationId xmlns:a16="http://schemas.microsoft.com/office/drawing/2014/main" id="{CBFCD31D-87C0-A441-81FD-665F1760FD4B}"/>
              </a:ext>
            </a:extLst>
          </p:cNvPr>
          <p:cNvSpPr/>
          <p:nvPr/>
        </p:nvSpPr>
        <p:spPr>
          <a:xfrm>
            <a:off x="0" y="6622389"/>
            <a:ext cx="7031092" cy="246221"/>
          </a:xfrm>
          <a:prstGeom prst="rect">
            <a:avLst/>
          </a:prstGeom>
        </p:spPr>
        <p:txBody>
          <a:bodyPr wrap="none">
            <a:spAutoFit/>
          </a:bodyPr>
          <a:lstStyle/>
          <a:p>
            <a:r>
              <a:rPr lang="en-GB" sz="1000" dirty="0">
                <a:hlinkClick r:id="rId3"/>
              </a:rPr>
              <a:t>https://www.internationalphoneticassociation.org/IPAcharts/IPA_chart_orig/pdfs/IPA_Kiel_2020_full.pdf</a:t>
            </a:r>
            <a:r>
              <a:rPr lang="en-GB" sz="1000" dirty="0"/>
              <a:t> [28 October 2020]</a:t>
            </a:r>
          </a:p>
        </p:txBody>
      </p:sp>
      <p:pic>
        <p:nvPicPr>
          <p:cNvPr id="10" name="Grafik 9">
            <a:extLst>
              <a:ext uri="{FF2B5EF4-FFF2-40B4-BE49-F238E27FC236}">
                <a16:creationId xmlns:a16="http://schemas.microsoft.com/office/drawing/2014/main" id="{7082970F-3417-8649-9179-F11D2FB15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531" y="419108"/>
            <a:ext cx="5976938" cy="6019783"/>
          </a:xfrm>
          <a:prstGeom prst="rect">
            <a:avLst/>
          </a:prstGeom>
        </p:spPr>
      </p:pic>
    </p:spTree>
    <p:extLst>
      <p:ext uri="{BB962C8B-B14F-4D97-AF65-F5344CB8AC3E}">
        <p14:creationId xmlns:p14="http://schemas.microsoft.com/office/powerpoint/2010/main" val="357119644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7D3C51-3822-5745-B0AD-4820388CDE12}"/>
              </a:ext>
            </a:extLst>
          </p:cNvPr>
          <p:cNvSpPr>
            <a:spLocks noGrp="1"/>
          </p:cNvSpPr>
          <p:nvPr>
            <p:ph type="title"/>
          </p:nvPr>
        </p:nvSpPr>
        <p:spPr/>
        <p:txBody>
          <a:bodyPr/>
          <a:lstStyle/>
          <a:p>
            <a:r>
              <a:rPr lang="en-GB" dirty="0"/>
              <a:t>Speech organs</a:t>
            </a:r>
          </a:p>
        </p:txBody>
      </p:sp>
    </p:spTree>
    <p:extLst>
      <p:ext uri="{BB962C8B-B14F-4D97-AF65-F5344CB8AC3E}">
        <p14:creationId xmlns:p14="http://schemas.microsoft.com/office/powerpoint/2010/main" val="235824379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57FCB-A2BC-DA4C-A3CD-2F974DD29B4F}"/>
              </a:ext>
            </a:extLst>
          </p:cNvPr>
          <p:cNvSpPr>
            <a:spLocks noGrp="1"/>
          </p:cNvSpPr>
          <p:nvPr>
            <p:ph type="title"/>
          </p:nvPr>
        </p:nvSpPr>
        <p:spPr/>
        <p:txBody>
          <a:bodyPr/>
          <a:lstStyle/>
          <a:p>
            <a:r>
              <a:rPr lang="en-GB" b="1" dirty="0">
                <a:latin typeface="+mj-lt"/>
              </a:rPr>
              <a:t>Physiological basis of speech</a:t>
            </a:r>
          </a:p>
        </p:txBody>
      </p:sp>
      <p:sp>
        <p:nvSpPr>
          <p:cNvPr id="3" name="Inhaltsplatzhalter 2">
            <a:extLst>
              <a:ext uri="{FF2B5EF4-FFF2-40B4-BE49-F238E27FC236}">
                <a16:creationId xmlns:a16="http://schemas.microsoft.com/office/drawing/2014/main" id="{4BCE1411-EE4C-3F42-BEFB-784F7378A662}"/>
              </a:ext>
            </a:extLst>
          </p:cNvPr>
          <p:cNvSpPr>
            <a:spLocks noGrp="1"/>
          </p:cNvSpPr>
          <p:nvPr>
            <p:ph idx="1"/>
          </p:nvPr>
        </p:nvSpPr>
        <p:spPr>
          <a:xfrm>
            <a:off x="334434" y="1846384"/>
            <a:ext cx="5583277" cy="4313208"/>
          </a:xfrm>
        </p:spPr>
        <p:txBody>
          <a:bodyPr/>
          <a:lstStyle/>
          <a:p>
            <a:pPr marL="285750" indent="-285750">
              <a:buFont typeface="Arial" panose="020B0604020202020204" pitchFamily="34" charset="0"/>
              <a:buChar char="•"/>
            </a:pPr>
            <a:r>
              <a:rPr lang="en-GB" sz="1800" dirty="0">
                <a:latin typeface="+mn-lt"/>
              </a:rPr>
              <a:t>No primary speech organs in humans</a:t>
            </a:r>
          </a:p>
          <a:p>
            <a:pPr marL="641350" lvl="1" indent="-285750">
              <a:buFont typeface="Arial" panose="020B0604020202020204" pitchFamily="34" charset="0"/>
              <a:buChar char="•"/>
            </a:pPr>
            <a:r>
              <a:rPr lang="en-GB" sz="1800" dirty="0">
                <a:latin typeface="+mn-lt"/>
              </a:rPr>
              <a:t>Speech only secondary function</a:t>
            </a:r>
          </a:p>
          <a:p>
            <a:pPr marL="285750" indent="-285750">
              <a:buFont typeface="Arial" panose="020B0604020202020204" pitchFamily="34" charset="0"/>
              <a:buChar char="•"/>
            </a:pPr>
            <a:r>
              <a:rPr lang="en-GB" sz="1800" dirty="0">
                <a:latin typeface="+mn-lt"/>
              </a:rPr>
              <a:t>Speech sounds consist of…</a:t>
            </a:r>
          </a:p>
          <a:p>
            <a:pPr marL="641350" lvl="1" indent="-285750">
              <a:buFont typeface="Arial" panose="020B0604020202020204" pitchFamily="34" charset="0"/>
              <a:buChar char="•"/>
            </a:pPr>
            <a:r>
              <a:rPr lang="en-GB" sz="1800" b="1" dirty="0">
                <a:latin typeface="+mn-lt"/>
              </a:rPr>
              <a:t>Muscular activity</a:t>
            </a:r>
          </a:p>
          <a:p>
            <a:pPr marL="1009650" lvl="2" indent="-285750"/>
            <a:r>
              <a:rPr lang="en-GB" sz="1800" dirty="0">
                <a:latin typeface="+mn-lt"/>
              </a:rPr>
              <a:t>Contraction &amp; relaxation of the muscles</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b="1" dirty="0">
                <a:latin typeface="+mn-lt"/>
              </a:rPr>
              <a:t>Air movement</a:t>
            </a:r>
          </a:p>
          <a:p>
            <a:pPr marL="1009650" lvl="2" indent="-285750"/>
            <a:r>
              <a:rPr lang="en-GB" sz="1800" dirty="0">
                <a:latin typeface="+mn-lt"/>
              </a:rPr>
              <a:t>Pulmonic, mostly </a:t>
            </a:r>
            <a:r>
              <a:rPr lang="en-GB" sz="1800" dirty="0" err="1">
                <a:latin typeface="+mn-lt"/>
              </a:rPr>
              <a:t>egressive</a:t>
            </a:r>
            <a:r>
              <a:rPr lang="en-GB" sz="1800" dirty="0">
                <a:latin typeface="+mn-lt"/>
              </a:rPr>
              <a:t>, i.e. out of the vocal tract</a:t>
            </a:r>
          </a:p>
          <a:p>
            <a:pPr marL="1009650" lvl="2" indent="-285750"/>
            <a:r>
              <a:rPr lang="en-GB" sz="1800" dirty="0">
                <a:latin typeface="+mn-lt"/>
              </a:rPr>
              <a:t>Ingressive sounds very infrequent</a:t>
            </a:r>
          </a:p>
          <a:p>
            <a:pPr marL="641350" lvl="1" indent="-285750">
              <a:buFont typeface="Arial" panose="020B0604020202020204" pitchFamily="34" charset="0"/>
              <a:buChar char="•"/>
            </a:pPr>
            <a:endParaRPr lang="en-GB" sz="1800" dirty="0">
              <a:latin typeface="+mn-lt"/>
            </a:endParaRPr>
          </a:p>
          <a:p>
            <a:pPr marL="641350" lvl="1" indent="-285750">
              <a:buFont typeface="Arial" panose="020B0604020202020204" pitchFamily="34" charset="0"/>
              <a:buChar char="•"/>
            </a:pPr>
            <a:r>
              <a:rPr lang="en-GB" sz="1800" b="1" dirty="0">
                <a:latin typeface="+mn-lt"/>
              </a:rPr>
              <a:t>Cavities</a:t>
            </a:r>
            <a:r>
              <a:rPr lang="en-GB" sz="1800" dirty="0">
                <a:latin typeface="+mn-lt"/>
              </a:rPr>
              <a:t> as resonation space</a:t>
            </a:r>
          </a:p>
          <a:p>
            <a:pPr marL="1009650" lvl="2" indent="-285750"/>
            <a:r>
              <a:rPr lang="en-GB" sz="1800" dirty="0">
                <a:latin typeface="+mn-lt"/>
              </a:rPr>
              <a:t>Oral and nasal cavities</a:t>
            </a:r>
          </a:p>
        </p:txBody>
      </p:sp>
      <p:sp>
        <p:nvSpPr>
          <p:cNvPr id="6" name="Fußzeilenplatzhalter 3">
            <a:extLst>
              <a:ext uri="{FF2B5EF4-FFF2-40B4-BE49-F238E27FC236}">
                <a16:creationId xmlns:a16="http://schemas.microsoft.com/office/drawing/2014/main" id="{0F37CEF9-D505-3746-96BC-6EBF3679AE54}"/>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pic>
        <p:nvPicPr>
          <p:cNvPr id="7" name="Grafik 6">
            <a:extLst>
              <a:ext uri="{FF2B5EF4-FFF2-40B4-BE49-F238E27FC236}">
                <a16:creationId xmlns:a16="http://schemas.microsoft.com/office/drawing/2014/main" id="{EA0E4821-41CC-6643-AF21-FD80F69FA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711" y="124117"/>
            <a:ext cx="6155227" cy="5538333"/>
          </a:xfrm>
          <a:prstGeom prst="rect">
            <a:avLst/>
          </a:prstGeom>
        </p:spPr>
      </p:pic>
      <p:sp>
        <p:nvSpPr>
          <p:cNvPr id="8" name="Rectangle 4">
            <a:extLst>
              <a:ext uri="{FF2B5EF4-FFF2-40B4-BE49-F238E27FC236}">
                <a16:creationId xmlns:a16="http://schemas.microsoft.com/office/drawing/2014/main" id="{39174001-2691-1244-81D9-469FA59FB09C}"/>
              </a:ext>
            </a:extLst>
          </p:cNvPr>
          <p:cNvSpPr/>
          <p:nvPr/>
        </p:nvSpPr>
        <p:spPr>
          <a:xfrm>
            <a:off x="8932985" y="5662450"/>
            <a:ext cx="3139953" cy="338554"/>
          </a:xfrm>
          <a:prstGeom prst="rect">
            <a:avLst/>
          </a:prstGeom>
        </p:spPr>
        <p:txBody>
          <a:bodyPr wrap="square">
            <a:spAutoFit/>
          </a:bodyPr>
          <a:lstStyle/>
          <a:p>
            <a:r>
              <a:rPr lang="en-GB" sz="1600" dirty="0" err="1">
                <a:latin typeface="+mn-lt"/>
              </a:rPr>
              <a:t>Bieswanger</a:t>
            </a:r>
            <a:r>
              <a:rPr lang="en-GB" sz="1600" dirty="0">
                <a:latin typeface="+mn-lt"/>
              </a:rPr>
              <a:t> &amp; Becker (2017: 41)</a:t>
            </a:r>
          </a:p>
        </p:txBody>
      </p:sp>
    </p:spTree>
    <p:extLst>
      <p:ext uri="{BB962C8B-B14F-4D97-AF65-F5344CB8AC3E}">
        <p14:creationId xmlns:p14="http://schemas.microsoft.com/office/powerpoint/2010/main" val="2806982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774826" y="1540042"/>
            <a:ext cx="8414873" cy="4827990"/>
          </a:xfrm>
        </p:spPr>
        <p:txBody>
          <a:bodyPr/>
          <a:lstStyle/>
          <a:p>
            <a:pPr marL="285750" indent="-285750">
              <a:lnSpc>
                <a:spcPct val="90000"/>
              </a:lnSpc>
              <a:buFont typeface="Arial" panose="020B0604020202020204" pitchFamily="34" charset="0"/>
              <a:buChar char="•"/>
            </a:pPr>
            <a:endParaRPr lang="de-DE" altLang="en-US" b="1" dirty="0">
              <a:solidFill>
                <a:srgbClr val="003366"/>
              </a:solidFill>
            </a:endParaRPr>
          </a:p>
          <a:p>
            <a:pPr marL="285750" indent="-285750">
              <a:lnSpc>
                <a:spcPct val="90000"/>
              </a:lnSpc>
              <a:buFont typeface="Arial" panose="020B0604020202020204" pitchFamily="34" charset="0"/>
              <a:buChar char="•"/>
            </a:pPr>
            <a:endParaRPr lang="de-DE" altLang="en-US" dirty="0"/>
          </a:p>
          <a:p>
            <a:pPr marL="285750" indent="-285750">
              <a:lnSpc>
                <a:spcPct val="90000"/>
              </a:lnSpc>
              <a:buFont typeface="Arial" panose="020B0604020202020204" pitchFamily="34" charset="0"/>
              <a:buChar char="•"/>
            </a:pPr>
            <a:endParaRPr lang="de-DE" altLang="en-US" dirty="0"/>
          </a:p>
        </p:txBody>
      </p:sp>
      <p:sp>
        <p:nvSpPr>
          <p:cNvPr id="13" name="Titel 1">
            <a:extLst>
              <a:ext uri="{FF2B5EF4-FFF2-40B4-BE49-F238E27FC236}">
                <a16:creationId xmlns:a16="http://schemas.microsoft.com/office/drawing/2014/main" id="{1AD2C219-445C-C648-AB36-95E33A0B3E6C}"/>
              </a:ext>
            </a:extLst>
          </p:cNvPr>
          <p:cNvSpPr>
            <a:spLocks noGrp="1"/>
          </p:cNvSpPr>
          <p:nvPr>
            <p:ph type="title"/>
          </p:nvPr>
        </p:nvSpPr>
        <p:spPr>
          <a:xfrm>
            <a:off x="250825" y="683242"/>
            <a:ext cx="8642350" cy="856800"/>
          </a:xfrm>
        </p:spPr>
        <p:txBody>
          <a:bodyPr/>
          <a:lstStyle/>
          <a:p>
            <a:r>
              <a:rPr lang="en-GB" b="1" dirty="0">
                <a:latin typeface="+mj-lt"/>
              </a:rPr>
              <a:t>Speech organs: Vocal tract</a:t>
            </a:r>
          </a:p>
        </p:txBody>
      </p:sp>
      <p:sp>
        <p:nvSpPr>
          <p:cNvPr id="14" name="Textfeld 13">
            <a:extLst>
              <a:ext uri="{FF2B5EF4-FFF2-40B4-BE49-F238E27FC236}">
                <a16:creationId xmlns:a16="http://schemas.microsoft.com/office/drawing/2014/main" id="{8B986F80-CA2F-DD4A-BE31-0BA3E7603A3A}"/>
              </a:ext>
            </a:extLst>
          </p:cNvPr>
          <p:cNvSpPr txBox="1"/>
          <p:nvPr/>
        </p:nvSpPr>
        <p:spPr>
          <a:xfrm>
            <a:off x="309041" y="1540042"/>
            <a:ext cx="3692254" cy="2862322"/>
          </a:xfrm>
          <a:prstGeom prst="rect">
            <a:avLst/>
          </a:prstGeom>
          <a:noFill/>
        </p:spPr>
        <p:txBody>
          <a:bodyPr wrap="square" rtlCol="0">
            <a:spAutoFit/>
          </a:bodyPr>
          <a:lstStyle/>
          <a:p>
            <a:pPr marL="285750" indent="-285750">
              <a:buFont typeface="Arial" panose="020B0604020202020204" pitchFamily="34" charset="0"/>
              <a:buChar char="•"/>
            </a:pPr>
            <a:r>
              <a:rPr lang="en-GB" b="1" dirty="0"/>
              <a:t>Alveolar ridge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Hard palate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Soft palate (velum)</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Uvula</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Pharynx</a:t>
            </a:r>
          </a:p>
          <a:p>
            <a:pPr marL="285750" indent="-285750">
              <a:buFont typeface="Arial" panose="020B0604020202020204" pitchFamily="34" charset="0"/>
              <a:buChar char="•"/>
            </a:pPr>
            <a:endParaRPr lang="en-GB" b="1" dirty="0"/>
          </a:p>
        </p:txBody>
      </p:sp>
      <p:sp>
        <p:nvSpPr>
          <p:cNvPr id="10" name="Fußzeilenplatzhalter 3">
            <a:extLst>
              <a:ext uri="{FF2B5EF4-FFF2-40B4-BE49-F238E27FC236}">
                <a16:creationId xmlns:a16="http://schemas.microsoft.com/office/drawing/2014/main" id="{B877A016-4A7C-4F49-B938-6A71E789F9BC}"/>
              </a:ext>
            </a:extLst>
          </p:cNvPr>
          <p:cNvSpPr>
            <a:spLocks noGrp="1"/>
          </p:cNvSpPr>
          <p:nvPr>
            <p:ph type="ftr" sz="quarter" idx="3"/>
          </p:nvPr>
        </p:nvSpPr>
        <p:spPr bwMode="auto">
          <a:xfrm>
            <a:off x="250825" y="66312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en-US"/>
            </a:defPPr>
            <a:lvl1pPr algn="l" rtl="0" fontAlgn="base">
              <a:spcBef>
                <a:spcPct val="0"/>
              </a:spcBef>
              <a:spcAft>
                <a:spcPct val="0"/>
              </a:spcAft>
              <a:defRPr sz="800" b="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a:t>Introduction to Linguistics (17309), Winter 2020/2021, Martin Konvička</a:t>
            </a:r>
            <a:endParaRPr lang="en-GB" dirty="0"/>
          </a:p>
        </p:txBody>
      </p:sp>
      <p:sp>
        <p:nvSpPr>
          <p:cNvPr id="3" name="Rechteck 2">
            <a:extLst>
              <a:ext uri="{FF2B5EF4-FFF2-40B4-BE49-F238E27FC236}">
                <a16:creationId xmlns:a16="http://schemas.microsoft.com/office/drawing/2014/main" id="{C3BFE879-E73C-3B46-B8E9-163D470FCC8D}"/>
              </a:ext>
            </a:extLst>
          </p:cNvPr>
          <p:cNvSpPr/>
          <p:nvPr/>
        </p:nvSpPr>
        <p:spPr>
          <a:xfrm>
            <a:off x="3129390" y="3768878"/>
            <a:ext cx="6096000" cy="2585323"/>
          </a:xfrm>
          <a:prstGeom prst="rect">
            <a:avLst/>
          </a:prstGeom>
        </p:spPr>
        <p:txBody>
          <a:bodyPr>
            <a:spAutoFit/>
          </a:bodyPr>
          <a:lstStyle/>
          <a:p>
            <a:pPr marL="285750" indent="-285750">
              <a:buFont typeface="Arial" panose="020B0604020202020204" pitchFamily="34" charset="0"/>
              <a:buChar char="•"/>
            </a:pPr>
            <a:r>
              <a:rPr lang="en-GB" b="1" dirty="0"/>
              <a:t>Epiglottis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Larynx</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Vocal cords/folds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Glottis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Trachea</a:t>
            </a:r>
          </a:p>
        </p:txBody>
      </p:sp>
      <p:pic>
        <p:nvPicPr>
          <p:cNvPr id="8" name="Grafik 7">
            <a:extLst>
              <a:ext uri="{FF2B5EF4-FFF2-40B4-BE49-F238E27FC236}">
                <a16:creationId xmlns:a16="http://schemas.microsoft.com/office/drawing/2014/main" id="{CB64D346-AF7C-6940-A867-82F88593C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540" y="225258"/>
            <a:ext cx="5727700" cy="5092700"/>
          </a:xfrm>
          <a:prstGeom prst="rect">
            <a:avLst/>
          </a:prstGeom>
        </p:spPr>
      </p:pic>
      <p:sp>
        <p:nvSpPr>
          <p:cNvPr id="12" name="Rectangle 4">
            <a:extLst>
              <a:ext uri="{FF2B5EF4-FFF2-40B4-BE49-F238E27FC236}">
                <a16:creationId xmlns:a16="http://schemas.microsoft.com/office/drawing/2014/main" id="{0266384A-4099-354C-B01D-A8BFCE2ADD17}"/>
              </a:ext>
            </a:extLst>
          </p:cNvPr>
          <p:cNvSpPr/>
          <p:nvPr/>
        </p:nvSpPr>
        <p:spPr>
          <a:xfrm>
            <a:off x="8949287" y="5335164"/>
            <a:ext cx="3139953" cy="338554"/>
          </a:xfrm>
          <a:prstGeom prst="rect">
            <a:avLst/>
          </a:prstGeom>
        </p:spPr>
        <p:txBody>
          <a:bodyPr wrap="square">
            <a:spAutoFit/>
          </a:bodyPr>
          <a:lstStyle/>
          <a:p>
            <a:r>
              <a:rPr lang="en-GB" sz="1600" dirty="0" err="1">
                <a:latin typeface="+mn-lt"/>
              </a:rPr>
              <a:t>Bieswanger</a:t>
            </a:r>
            <a:r>
              <a:rPr lang="en-GB" sz="1600" dirty="0">
                <a:latin typeface="+mn-lt"/>
              </a:rPr>
              <a:t> &amp; Becker (2017: 42)</a:t>
            </a:r>
          </a:p>
        </p:txBody>
      </p:sp>
    </p:spTree>
    <p:extLst>
      <p:ext uri="{BB962C8B-B14F-4D97-AF65-F5344CB8AC3E}">
        <p14:creationId xmlns:p14="http://schemas.microsoft.com/office/powerpoint/2010/main" val="1544525275"/>
      </p:ext>
    </p:extLst>
  </p:cSld>
  <p:clrMapOvr>
    <a:masterClrMapping/>
  </p:clrMapOvr>
  <p:transition spd="slow"/>
</p:sld>
</file>

<file path=ppt/theme/theme1.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_design_Kirsten.potx" id="{B893001B-A7FA-4C82-963B-E953CB184EA4}" vid="{58B3E034-8CDF-4563-B224-FF1212B60F50}"/>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FU_Standard-Vorlage_B</Template>
  <TotalTime>0</TotalTime>
  <Words>1981</Words>
  <Application>Microsoft Macintosh PowerPoint</Application>
  <PresentationFormat>Breitbild</PresentationFormat>
  <Paragraphs>257</Paragraphs>
  <Slides>31</Slides>
  <Notes>21</Notes>
  <HiddenSlides>0</HiddenSlides>
  <MMClips>6</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Noto Sans</vt:lpstr>
      <vt:lpstr>Times New Roman</vt:lpstr>
      <vt:lpstr>Verdana</vt:lpstr>
      <vt:lpstr>Wingdings</vt:lpstr>
      <vt:lpstr>FU_Standard-Vorlage_B</vt:lpstr>
      <vt:lpstr>Introduction to linguistics</vt:lpstr>
      <vt:lpstr>Road map</vt:lpstr>
      <vt:lpstr>IPA</vt:lpstr>
      <vt:lpstr>International Phonetic Association and  International Phonetic Alphabet (IPA)</vt:lpstr>
      <vt:lpstr>Transcribing sounds</vt:lpstr>
      <vt:lpstr>Diacritics in IPA</vt:lpstr>
      <vt:lpstr>Speech organs</vt:lpstr>
      <vt:lpstr>Physiological basis of speech</vt:lpstr>
      <vt:lpstr>Speech organs: Vocal tract</vt:lpstr>
      <vt:lpstr>Speech organs: Vocal cords</vt:lpstr>
      <vt:lpstr>How does speaking look like?</vt:lpstr>
      <vt:lpstr>How does speaking look like?</vt:lpstr>
      <vt:lpstr>consonants</vt:lpstr>
      <vt:lpstr>Consonants vs. vowels</vt:lpstr>
      <vt:lpstr>Consonants: Three questions </vt:lpstr>
      <vt:lpstr>Consonants: Where?</vt:lpstr>
      <vt:lpstr>Consonants: How?</vt:lpstr>
      <vt:lpstr>Consonants: How? II</vt:lpstr>
      <vt:lpstr>Plosives</vt:lpstr>
      <vt:lpstr>Fricatives</vt:lpstr>
      <vt:lpstr>Affricates</vt:lpstr>
      <vt:lpstr>Nasals</vt:lpstr>
      <vt:lpstr>Approximants</vt:lpstr>
      <vt:lpstr>Voicing</vt:lpstr>
      <vt:lpstr>Nasality</vt:lpstr>
      <vt:lpstr>Summary</vt:lpstr>
      <vt:lpstr>English (RP) consonants (IPA)</vt:lpstr>
      <vt:lpstr>English (RP) consonants (IPA)</vt:lpstr>
      <vt:lpstr>Useful links</vt:lpstr>
      <vt:lpstr>PowerPoint-Präsentation</vt:lpstr>
      <vt:lpstr>List of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ZZfXWa2T4zRyE5cM</dc:creator>
  <dc:description>Version 0.9, 10.11.2005</dc:description>
  <cp:lastModifiedBy>ZZfXWa2T4zRyE5cM</cp:lastModifiedBy>
  <cp:revision>166</cp:revision>
  <cp:lastPrinted>2002-06-26T11:04:16Z</cp:lastPrinted>
  <dcterms:created xsi:type="dcterms:W3CDTF">2020-09-03T13:49:42Z</dcterms:created>
  <dcterms:modified xsi:type="dcterms:W3CDTF">2020-10-30T08:35:56Z</dcterms:modified>
</cp:coreProperties>
</file>