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17" r:id="rId3"/>
    <p:sldId id="393" r:id="rId4"/>
    <p:sldId id="498" r:id="rId5"/>
    <p:sldId id="500" r:id="rId6"/>
    <p:sldId id="502" r:id="rId7"/>
    <p:sldId id="510" r:id="rId8"/>
    <p:sldId id="518" r:id="rId9"/>
    <p:sldId id="519" r:id="rId10"/>
    <p:sldId id="503" r:id="rId11"/>
    <p:sldId id="525" r:id="rId12"/>
    <p:sldId id="434" r:id="rId13"/>
    <p:sldId id="497" r:id="rId14"/>
    <p:sldId id="523" r:id="rId15"/>
    <p:sldId id="524" r:id="rId16"/>
    <p:sldId id="430" r:id="rId17"/>
    <p:sldId id="422" r:id="rId18"/>
    <p:sldId id="439" r:id="rId19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deo 1" id="{9AFDB703-FF2D-4BDF-8C51-750F6E3FCAC3}">
          <p14:sldIdLst>
            <p14:sldId id="256"/>
            <p14:sldId id="517"/>
            <p14:sldId id="393"/>
            <p14:sldId id="498"/>
            <p14:sldId id="500"/>
            <p14:sldId id="502"/>
            <p14:sldId id="510"/>
            <p14:sldId id="518"/>
            <p14:sldId id="519"/>
            <p14:sldId id="503"/>
            <p14:sldId id="525"/>
            <p14:sldId id="434"/>
            <p14:sldId id="497"/>
            <p14:sldId id="523"/>
            <p14:sldId id="524"/>
            <p14:sldId id="430"/>
            <p14:sldId id="422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D6E0"/>
    <a:srgbClr val="FFCC00"/>
    <a:srgbClr val="8C0000"/>
    <a:srgbClr val="626000"/>
    <a:srgbClr val="FF9933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710" autoAdjust="0"/>
  </p:normalViewPr>
  <p:slideViewPr>
    <p:cSldViewPr snapToGrid="0" showGuides="1">
      <p:cViewPr varScale="1">
        <p:scale>
          <a:sx n="89" d="100"/>
          <a:sy n="89" d="100"/>
        </p:scale>
        <p:origin x="176" y="6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386300B-C214-4045-B513-2B6B1E7482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32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BCA902-51D0-4602-B06E-7B2FCFF5FA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0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586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96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23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37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98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84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30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47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73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70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BCA902-51D0-4602-B06E-7B2FCFF5FAD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79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0" y="4094165"/>
            <a:ext cx="8623300" cy="711299"/>
          </a:xfrm>
        </p:spPr>
        <p:txBody>
          <a:bodyPr lIns="360000"/>
          <a:lstStyle>
            <a:lvl1pPr algn="r">
              <a:defRPr sz="2000" b="1" smtClean="0">
                <a:solidFill>
                  <a:srgbClr val="0066CC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89"/>
            <a:ext cx="8636000" cy="1470025"/>
          </a:xfrm>
        </p:spPr>
        <p:txBody>
          <a:bodyPr lIns="360000" anchor="b"/>
          <a:lstStyle>
            <a:lvl1pPr algn="r">
              <a:lnSpc>
                <a:spcPct val="100000"/>
              </a:lnSpc>
              <a:defRPr sz="3600" smtClean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04D4ADD-DB84-4265-AEF6-E86CD197AE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25800" y="4849915"/>
            <a:ext cx="8623300" cy="13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defRPr sz="2000" b="1" smtClean="0">
                <a:solidFill>
                  <a:srgbClr val="0066CC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3556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2pPr>
            <a:lvl3pPr marL="723900" indent="-1889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3pPr>
            <a:lvl4pPr marL="107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 marL="14351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GB" sz="1400" b="0" i="0" kern="0" noProof="0" dirty="0">
                <a:solidFill>
                  <a:schemeClr val="tx2"/>
                </a:solidFill>
              </a:rPr>
              <a:t>Introduction to Linguistics</a:t>
            </a:r>
          </a:p>
          <a:p>
            <a:pPr algn="r"/>
            <a:r>
              <a:rPr lang="de-DE" sz="1400" b="0" i="0" kern="0" dirty="0">
                <a:solidFill>
                  <a:schemeClr val="tx2"/>
                </a:solidFill>
              </a:rPr>
              <a:t>Martin Konvička</a:t>
            </a:r>
            <a:br>
              <a:rPr lang="de-DE" sz="1400" b="0" i="0" kern="0" dirty="0">
                <a:solidFill>
                  <a:schemeClr val="tx2"/>
                </a:solidFill>
              </a:rPr>
            </a:br>
            <a:r>
              <a:rPr lang="de-DE" sz="1400" b="0" i="0" kern="0" dirty="0">
                <a:solidFill>
                  <a:schemeClr val="tx2"/>
                </a:solidFill>
              </a:rPr>
              <a:t>Institut für Englische Philologie</a:t>
            </a:r>
            <a:br>
              <a:rPr lang="de-DE" sz="1400" b="0" i="0" kern="0" dirty="0">
                <a:solidFill>
                  <a:schemeClr val="tx2"/>
                </a:solidFill>
              </a:rPr>
            </a:br>
            <a:r>
              <a:rPr lang="de-DE" sz="1400" b="0" i="0" kern="0" dirty="0">
                <a:solidFill>
                  <a:schemeClr val="tx2"/>
                </a:solidFill>
              </a:rPr>
              <a:t>Winter 2020/2021</a:t>
            </a:r>
            <a:endParaRPr lang="de-DE" b="0" i="0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355600" indent="-176213"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2pPr>
            <a:lvl3pPr marL="723900" indent="-188913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3pPr>
            <a:lvl4pPr>
              <a:defRPr sz="16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>
              <a:defRPr sz="16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240CDB-0658-4348-9F74-CBE873DD0B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481764"/>
            <a:ext cx="11523133" cy="376236"/>
          </a:xfrm>
          <a:prstGeom prst="rect">
            <a:avLst/>
          </a:prstGeom>
          <a:ln/>
        </p:spPr>
        <p:txBody>
          <a:bodyPr anchor="ctr"/>
          <a:lstStyle>
            <a:lvl1pPr>
              <a:defRPr sz="14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de-DE"/>
              <a:t>Lit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4" y="1808163"/>
            <a:ext cx="5659967" cy="4508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1" y="1808163"/>
            <a:ext cx="5659967" cy="4508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82080F-5F43-4142-9596-D8E819BF38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481764"/>
            <a:ext cx="11523133" cy="376236"/>
          </a:xfrm>
          <a:prstGeom prst="rect">
            <a:avLst/>
          </a:prstGeom>
          <a:ln/>
        </p:spPr>
        <p:txBody>
          <a:bodyPr anchor="ctr"/>
          <a:lstStyle>
            <a:lvl1pPr>
              <a:defRPr sz="14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de-DE"/>
              <a:t>Lit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600"/>
            </a:lvl1pPr>
            <a:lvl2pPr marL="355600" indent="-176213">
              <a:buClr>
                <a:schemeClr val="accent6"/>
              </a:buClr>
              <a:buFont typeface="Wingdings" panose="05000000000000000000" pitchFamily="2" charset="2"/>
              <a:buChar char="§"/>
              <a:defRPr sz="1600"/>
            </a:lvl2pPr>
            <a:lvl3pPr marL="723900" indent="-188913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600"/>
            </a:lvl1pPr>
            <a:lvl2pPr marL="355600" indent="-176213">
              <a:defRPr lang="en-US" sz="1600" dirty="0" smtClean="0">
                <a:solidFill>
                  <a:srgbClr val="000000"/>
                </a:solidFill>
                <a:latin typeface="+mn-lt"/>
              </a:defRPr>
            </a:lvl2pPr>
            <a:lvl3pPr marL="723900" indent="-188913">
              <a:defRPr lang="en-US" sz="1600" dirty="0" smtClean="0">
                <a:solidFill>
                  <a:srgbClr val="000000"/>
                </a:solidFill>
                <a:latin typeface="+mn-lt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45F97F1-5465-41E5-B646-C23F83F474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4433" y="6481764"/>
            <a:ext cx="11523133" cy="376236"/>
          </a:xfrm>
          <a:prstGeom prst="rect">
            <a:avLst/>
          </a:prstGeom>
          <a:ln/>
        </p:spPr>
        <p:txBody>
          <a:bodyPr anchor="ctr"/>
          <a:lstStyle>
            <a:lvl1pPr>
              <a:defRPr sz="140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r>
              <a:rPr lang="de-DE"/>
              <a:t>Lit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9B772AC-6585-4357-8DA2-F3588B30338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34433" y="6481764"/>
            <a:ext cx="11523133" cy="376236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Lit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51138113-0E8A-4D2B-A1E2-F4BEDBB967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34433" y="6481764"/>
            <a:ext cx="11523133" cy="376236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Lit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7C514A1-F3B9-4812-9E87-3925F7DDE18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34433" y="6481764"/>
            <a:ext cx="11523133" cy="376236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/>
              <a:t>Lit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19251"/>
            <a:ext cx="11523133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946151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pic>
        <p:nvPicPr>
          <p:cNvPr id="8" name="Picture 24" descr="Logo_RGB_300dpi">
            <a:extLst>
              <a:ext uri="{FF2B5EF4-FFF2-40B4-BE49-F238E27FC236}">
                <a16:creationId xmlns:a16="http://schemas.microsoft.com/office/drawing/2014/main" id="{A87E2453-72E4-4C83-A5C3-193E95FB42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84151" y="6139790"/>
            <a:ext cx="1897323" cy="50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551D1EF-9EC9-48F4-9383-9F131F6B0B1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479452"/>
            <a:ext cx="11094720" cy="231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</p:sldLayoutIdLst>
  <p:transition spd="slow"/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defRPr sz="1600">
          <a:solidFill>
            <a:srgbClr val="000000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3556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accent6"/>
        </a:buClr>
        <a:buFont typeface="Wingdings" panose="05000000000000000000" pitchFamily="2" charset="2"/>
        <a:buChar char="§"/>
        <a:defRPr sz="1600">
          <a:solidFill>
            <a:srgbClr val="000000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723900" indent="-1889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>
          <a:solidFill>
            <a:srgbClr val="000000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07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 sz="1600">
          <a:solidFill>
            <a:srgbClr val="000000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14351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 sz="1600">
          <a:solidFill>
            <a:srgbClr val="000000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18923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234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8067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32639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pa.typeit.org/" TargetMode="External"/><Relationship Id="rId2" Type="http://schemas.openxmlformats.org/officeDocument/2006/relationships/hyperlink" Target="http://www.internationalphoneticassociation.org/IPAcharts/IPA_chart_orig/pdfs/IPA_Kiel_2020_ful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rku.ca/earmstro/ipa/consonants.html" TargetMode="External"/><Relationship Id="rId4" Type="http://schemas.openxmlformats.org/officeDocument/2006/relationships/hyperlink" Target="http://ipa.typeit.org/ful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hyperlink" Target="https://sail.usc.edu/span/rtmri_ipa/je_2015.html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hyperlink" Target="https://sail.usc.edu/span/rtmri_ipa/je_2015.html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hyperlink" Target="https://sail.usc.edu/span/rtmri_ipa/je_2015.html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8356B09D-86DD-4C0D-A8B8-1F630295B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Week 2: Speech and writing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5A51B9-98FC-4DF7-9393-AFB6FE229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GB" dirty="0">
                <a:latin typeface="+mj-lt"/>
              </a:rPr>
              <a:t>Introduction to linguistics</a:t>
            </a:r>
          </a:p>
        </p:txBody>
      </p:sp>
    </p:spTree>
    <p:extLst>
      <p:ext uri="{BB962C8B-B14F-4D97-AF65-F5344CB8AC3E}">
        <p14:creationId xmlns:p14="http://schemas.microsoft.com/office/powerpoint/2010/main" val="372558688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12" y="2138290"/>
            <a:ext cx="4528333" cy="3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50825" y="1602331"/>
            <a:ext cx="70897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cap="small" dirty="0"/>
              <a:t>Quantity</a:t>
            </a:r>
            <a:r>
              <a:rPr lang="en-GB" dirty="0"/>
              <a:t> (Length of the vowel)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Long (tense)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Short (lax)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cap="small" dirty="0"/>
              <a:t>Quality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Position of the tongue on the y axis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High (close)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Mid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Low (open)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Position of the tongue on the x axis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Front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Central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cap="small" dirty="0"/>
              <a:t>Roundedness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Only /</a:t>
            </a:r>
            <a:r>
              <a:rPr lang="en-GB" dirty="0" err="1"/>
              <a:t>ɔ</a:t>
            </a:r>
            <a:r>
              <a:rPr lang="en-GB" dirty="0"/>
              <a:t>ː/, /uː/ and /</a:t>
            </a:r>
            <a:r>
              <a:rPr lang="en-GB" dirty="0" err="1"/>
              <a:t>ʊ</a:t>
            </a:r>
            <a:r>
              <a:rPr lang="en-GB" dirty="0"/>
              <a:t>/ affected in English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rounded/unrounded vowel pairs in PDE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5E623CB-1614-044A-9D2D-DA4A85429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BF099D-7DDD-4F47-8A8F-D2859E7B2279}"/>
              </a:ext>
            </a:extLst>
          </p:cNvPr>
          <p:cNvSpPr txBox="1">
            <a:spLocks/>
          </p:cNvSpPr>
          <p:nvPr/>
        </p:nvSpPr>
        <p:spPr bwMode="auto">
          <a:xfrm>
            <a:off x="334434" y="946151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j-lt"/>
              </a:rPr>
              <a:t>English vowels: Overview</a:t>
            </a:r>
            <a:endParaRPr lang="en-GB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36352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F1390-8E4B-884C-9A97-A81C645A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Monophthongs vs diphthong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90AB36-8663-244D-9DB3-31543720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07" y="3309943"/>
            <a:ext cx="2923116" cy="150971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1800" b="1" dirty="0">
                <a:latin typeface="+mn-lt"/>
              </a:rPr>
              <a:t>Monophthongs</a:t>
            </a:r>
          </a:p>
          <a:p>
            <a:pPr marL="12700" lvl="1" indent="0" algn="ctr">
              <a:buNone/>
            </a:pPr>
            <a:r>
              <a:rPr lang="en-GB" sz="1800" dirty="0">
                <a:latin typeface="+mn-lt"/>
              </a:rPr>
              <a:t>Vowel quality (i.e. position &amp; height of the tongue) remains constant during the production of the vowel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D0205B6-B502-2744-A185-B4A3C3A063A6}"/>
              </a:ext>
            </a:extLst>
          </p:cNvPr>
          <p:cNvSpPr txBox="1">
            <a:spLocks/>
          </p:cNvSpPr>
          <p:nvPr/>
        </p:nvSpPr>
        <p:spPr bwMode="auto">
          <a:xfrm>
            <a:off x="6649509" y="3309942"/>
            <a:ext cx="2923116" cy="15097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3556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2pPr>
            <a:lvl3pPr marL="723900" indent="-1889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3pPr>
            <a:lvl4pPr marL="107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 marL="14351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1800" b="1" kern="0" dirty="0">
                <a:latin typeface="+mn-lt"/>
              </a:rPr>
              <a:t>Diphthongs</a:t>
            </a:r>
          </a:p>
          <a:p>
            <a:pPr marL="12700" lvl="1" indent="0" algn="ctr">
              <a:buNone/>
            </a:pPr>
            <a:r>
              <a:rPr lang="en-GB" sz="1800" kern="0" dirty="0"/>
              <a:t>Vowel quality (i.e. position &amp; height of the tongue) changes during the production of the vowel</a:t>
            </a:r>
            <a:endParaRPr lang="en-GB" sz="1800" b="1" kern="0" dirty="0">
              <a:latin typeface="+mn-lt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7C84308-E36D-C54C-8A7C-C406A1E1EF31}"/>
              </a:ext>
            </a:extLst>
          </p:cNvPr>
          <p:cNvSpPr txBox="1">
            <a:spLocks/>
          </p:cNvSpPr>
          <p:nvPr/>
        </p:nvSpPr>
        <p:spPr bwMode="auto">
          <a:xfrm>
            <a:off x="4041510" y="1704181"/>
            <a:ext cx="4108979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3556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2pPr>
            <a:lvl3pPr marL="723900" indent="-1889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3pPr>
            <a:lvl4pPr marL="107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 marL="14351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Char char="-"/>
              <a:defRPr sz="1600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  <a:lvl6pPr marL="18923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6pPr>
            <a:lvl7pPr marL="23495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7pPr>
            <a:lvl8pPr marL="28067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8pPr>
            <a:lvl9pPr marL="3263900" indent="-176213" algn="l" rtl="0" eaLnBrk="1" fontAlgn="base" hangingPunct="1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1800" b="1" kern="0" dirty="0">
                <a:latin typeface="+mn-lt"/>
              </a:rPr>
              <a:t>English vowels</a:t>
            </a:r>
          </a:p>
        </p:txBody>
      </p:sp>
      <p:sp>
        <p:nvSpPr>
          <p:cNvPr id="7" name="Pfeil nach rechts 6">
            <a:extLst>
              <a:ext uri="{FF2B5EF4-FFF2-40B4-BE49-F238E27FC236}">
                <a16:creationId xmlns:a16="http://schemas.microsoft.com/office/drawing/2014/main" id="{B10C5AF4-C4D7-0B46-A6F1-149E296D83F7}"/>
              </a:ext>
            </a:extLst>
          </p:cNvPr>
          <p:cNvSpPr/>
          <p:nvPr/>
        </p:nvSpPr>
        <p:spPr bwMode="auto">
          <a:xfrm rot="2730091">
            <a:off x="6381748" y="2435241"/>
            <a:ext cx="1285875" cy="2639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5D92C698-51E2-1145-86B3-2315A8346467}"/>
              </a:ext>
            </a:extLst>
          </p:cNvPr>
          <p:cNvSpPr/>
          <p:nvPr/>
        </p:nvSpPr>
        <p:spPr bwMode="auto">
          <a:xfrm rot="8053949">
            <a:off x="4526086" y="2436891"/>
            <a:ext cx="1285875" cy="26392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3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3F5048-8050-4911-88B1-5DFD3CFC4DD5}"/>
              </a:ext>
            </a:extLst>
          </p:cNvPr>
          <p:cNvSpPr/>
          <p:nvPr/>
        </p:nvSpPr>
        <p:spPr>
          <a:xfrm>
            <a:off x="0" y="6464678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Bieswanger</a:t>
            </a:r>
            <a:r>
              <a:rPr lang="en-GB" dirty="0"/>
              <a:t> &amp; Becker (2017: 57)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A8CF58-40D0-4EA0-BC60-70BEF3FEDB51}"/>
              </a:ext>
            </a:extLst>
          </p:cNvPr>
          <p:cNvSpPr/>
          <p:nvPr/>
        </p:nvSpPr>
        <p:spPr>
          <a:xfrm>
            <a:off x="7473417" y="5414670"/>
            <a:ext cx="4041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cap="small" dirty="0"/>
              <a:t>Centring diphthong (only RP)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C06C5-0041-4F19-B8A5-492BFD3DF501}"/>
              </a:ext>
            </a:extLst>
          </p:cNvPr>
          <p:cNvSpPr/>
          <p:nvPr/>
        </p:nvSpPr>
        <p:spPr>
          <a:xfrm>
            <a:off x="494749" y="1694664"/>
            <a:ext cx="36518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cap="small" dirty="0"/>
              <a:t>Diphthongs ending in</a:t>
            </a:r>
            <a:r>
              <a:rPr lang="en-GB" dirty="0"/>
              <a:t> /</a:t>
            </a:r>
            <a:r>
              <a:rPr lang="en-GB" dirty="0" err="1"/>
              <a:t>ɪ</a:t>
            </a:r>
            <a:r>
              <a:rPr lang="en-GB" dirty="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eɪ</a:t>
            </a:r>
            <a:r>
              <a:rPr lang="en-GB" dirty="0"/>
              <a:t>/ </a:t>
            </a:r>
            <a:r>
              <a:rPr lang="en-GB" i="1" dirty="0"/>
              <a:t>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aɪ</a:t>
            </a:r>
            <a:r>
              <a:rPr lang="en-GB" dirty="0"/>
              <a:t>/ </a:t>
            </a:r>
            <a:r>
              <a:rPr lang="en-GB" i="1" dirty="0"/>
              <a:t>buy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ɔɪ</a:t>
            </a:r>
            <a:r>
              <a:rPr lang="en-GB" dirty="0"/>
              <a:t>/ </a:t>
            </a:r>
            <a:r>
              <a:rPr lang="en-GB" i="1" dirty="0"/>
              <a:t>boy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cap="small" dirty="0"/>
              <a:t>Diphthongs ending in</a:t>
            </a:r>
            <a:r>
              <a:rPr lang="en-GB" dirty="0"/>
              <a:t> /</a:t>
            </a:r>
            <a:r>
              <a:rPr lang="en-GB" dirty="0" err="1"/>
              <a:t>ʊ</a:t>
            </a:r>
            <a:r>
              <a:rPr lang="en-GB" dirty="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əʊ</a:t>
            </a:r>
            <a:r>
              <a:rPr lang="en-GB" dirty="0"/>
              <a:t>/ </a:t>
            </a:r>
            <a:r>
              <a:rPr lang="en-GB" i="1" dirty="0"/>
              <a:t>boat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aʊ</a:t>
            </a:r>
            <a:r>
              <a:rPr lang="en-GB" dirty="0"/>
              <a:t>/ </a:t>
            </a:r>
            <a:r>
              <a:rPr lang="en-GB" i="1" dirty="0"/>
              <a:t>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cap="small" dirty="0"/>
              <a:t>Diphthongs ending in</a:t>
            </a:r>
            <a:r>
              <a:rPr lang="en-GB" dirty="0"/>
              <a:t> /</a:t>
            </a:r>
            <a:r>
              <a:rPr lang="en-GB" dirty="0" err="1"/>
              <a:t>ə</a:t>
            </a:r>
            <a:r>
              <a:rPr lang="en-GB" dirty="0"/>
              <a:t>/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ɪə</a:t>
            </a:r>
            <a:r>
              <a:rPr lang="en-GB" dirty="0"/>
              <a:t>/ </a:t>
            </a:r>
            <a:r>
              <a:rPr lang="en-GB" i="1" dirty="0"/>
              <a:t>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ɛə</a:t>
            </a:r>
            <a:r>
              <a:rPr lang="en-GB" dirty="0"/>
              <a:t>/ </a:t>
            </a:r>
            <a:r>
              <a:rPr lang="en-GB" i="1" dirty="0"/>
              <a:t>there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/</a:t>
            </a:r>
            <a:r>
              <a:rPr lang="en-GB" dirty="0" err="1"/>
              <a:t>ʊə</a:t>
            </a:r>
            <a:r>
              <a:rPr lang="en-GB" dirty="0"/>
              <a:t>/ </a:t>
            </a:r>
            <a:r>
              <a:rPr lang="en-GB" i="1" dirty="0"/>
              <a:t>tour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C707E0C-C5EE-DD4A-A660-F179BC396831}"/>
              </a:ext>
            </a:extLst>
          </p:cNvPr>
          <p:cNvGrpSpPr/>
          <p:nvPr/>
        </p:nvGrpSpPr>
        <p:grpSpPr>
          <a:xfrm>
            <a:off x="6735331" y="2465908"/>
            <a:ext cx="4032517" cy="1610524"/>
            <a:chOff x="5211330" y="2465908"/>
            <a:chExt cx="4032517" cy="16105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40C763-B883-4295-9FDB-8563B595C5AD}"/>
                </a:ext>
              </a:extLst>
            </p:cNvPr>
            <p:cNvSpPr/>
            <p:nvPr/>
          </p:nvSpPr>
          <p:spPr>
            <a:xfrm>
              <a:off x="6696810" y="2718164"/>
              <a:ext cx="25470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cap="small" dirty="0"/>
                <a:t>Closing diphthongs</a:t>
              </a:r>
            </a:p>
          </p:txBody>
        </p: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EE7B2B2C-A8C4-0B41-A6D3-AE7FBC4021FF}"/>
                </a:ext>
              </a:extLst>
            </p:cNvPr>
            <p:cNvCxnSpPr>
              <a:cxnSpLocks/>
              <a:stCxn id="6" idx="1"/>
            </p:cNvCxnSpPr>
            <p:nvPr/>
          </p:nvCxnSpPr>
          <p:spPr bwMode="auto">
            <a:xfrm flipH="1" flipV="1">
              <a:off x="5211330" y="2465908"/>
              <a:ext cx="1485480" cy="43692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627A22D4-B8B6-B242-86D1-8FA378BE049D}"/>
                </a:ext>
              </a:extLst>
            </p:cNvPr>
            <p:cNvCxnSpPr>
              <a:cxnSpLocks/>
              <a:stCxn id="6" idx="1"/>
            </p:cNvCxnSpPr>
            <p:nvPr/>
          </p:nvCxnSpPr>
          <p:spPr bwMode="auto">
            <a:xfrm flipH="1">
              <a:off x="5211330" y="2902830"/>
              <a:ext cx="1485480" cy="11736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2FACCDD7-47D8-3B4C-A4EC-F1CF3EA2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diphthongs: Overview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71423E4-DEFE-544D-B446-8B08C11D9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10671" r="35040" b="21833"/>
          <a:stretch/>
        </p:blipFill>
        <p:spPr>
          <a:xfrm>
            <a:off x="4346903" y="3029036"/>
            <a:ext cx="2188128" cy="166570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0E5C28C-D1D9-5B42-B4A9-57BE167B1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2" t="10671" r="3122" b="21920"/>
          <a:stretch/>
        </p:blipFill>
        <p:spPr>
          <a:xfrm>
            <a:off x="4346903" y="4763108"/>
            <a:ext cx="2188128" cy="167245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FD926B9-F03B-3448-A129-FC95940AE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11597" r="67377" b="21833"/>
          <a:stretch/>
        </p:blipFill>
        <p:spPr>
          <a:xfrm>
            <a:off x="4361881" y="1352562"/>
            <a:ext cx="2173150" cy="16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8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Karte enthält.&#10;&#10;&#10;&#10;Automatisch generierte Beschreibung">
            <a:extLst>
              <a:ext uri="{FF2B5EF4-FFF2-40B4-BE49-F238E27FC236}">
                <a16:creationId xmlns:a16="http://schemas.microsoft.com/office/drawing/2014/main" id="{D6610CA8-AF10-354C-B119-9355F8BE7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1" y="1651116"/>
            <a:ext cx="6291748" cy="4643311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556A21-BD50-1445-AE0F-0A07D6E93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31B2E23-32DB-4049-90DA-FAC493BBAD64}"/>
              </a:ext>
            </a:extLst>
          </p:cNvPr>
          <p:cNvSpPr/>
          <p:nvPr/>
        </p:nvSpPr>
        <p:spPr bwMode="auto">
          <a:xfrm>
            <a:off x="2113547" y="4646338"/>
            <a:ext cx="2197987" cy="985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4CEB223-C5BE-4141-BBD0-6A312769D620}"/>
              </a:ext>
            </a:extLst>
          </p:cNvPr>
          <p:cNvSpPr/>
          <p:nvPr/>
        </p:nvSpPr>
        <p:spPr bwMode="auto">
          <a:xfrm>
            <a:off x="3223330" y="5229436"/>
            <a:ext cx="1417530" cy="5527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E6E8A8F-9B00-3D40-AF40-602EED19C29D}"/>
              </a:ext>
            </a:extLst>
          </p:cNvPr>
          <p:cNvSpPr/>
          <p:nvPr/>
        </p:nvSpPr>
        <p:spPr bwMode="auto">
          <a:xfrm>
            <a:off x="3393961" y="5491185"/>
            <a:ext cx="1417530" cy="5527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386880-334E-D849-9323-76014401216B}"/>
              </a:ext>
            </a:extLst>
          </p:cNvPr>
          <p:cNvSpPr txBox="1"/>
          <p:nvPr/>
        </p:nvSpPr>
        <p:spPr>
          <a:xfrm>
            <a:off x="422686" y="5618795"/>
            <a:ext cx="338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Monophthongs &amp; diphthongs in the word </a:t>
            </a:r>
            <a:r>
              <a:rPr lang="en-GB" b="1" i="1" dirty="0" err="1"/>
              <a:t>b_t</a:t>
            </a:r>
            <a:endParaRPr lang="en-GB" b="1" i="1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2282C8F-5247-9941-8761-9A3637ABC312}"/>
              </a:ext>
            </a:extLst>
          </p:cNvPr>
          <p:cNvCxnSpPr>
            <a:cxnSpLocks/>
          </p:cNvCxnSpPr>
          <p:nvPr/>
        </p:nvCxnSpPr>
        <p:spPr bwMode="auto">
          <a:xfrm>
            <a:off x="2403734" y="1912530"/>
            <a:ext cx="2863653" cy="43154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D59D2F7-57BC-1148-860A-11C30846D25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11139" y="1760761"/>
            <a:ext cx="593026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itel 9">
            <a:extLst>
              <a:ext uri="{FF2B5EF4-FFF2-40B4-BE49-F238E27FC236}">
                <a16:creationId xmlns:a16="http://schemas.microsoft.com/office/drawing/2014/main" id="{DD53B20D-7E9A-B947-9F52-C481E4C4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946151"/>
            <a:ext cx="11523133" cy="428625"/>
          </a:xfrm>
        </p:spPr>
        <p:txBody>
          <a:bodyPr/>
          <a:lstStyle/>
          <a:p>
            <a:r>
              <a:rPr lang="en-GB" dirty="0"/>
              <a:t>English monophthong &amp; diphthongs: Overview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7928DC-A3EE-E04C-853C-D55475C09E2E}"/>
              </a:ext>
            </a:extLst>
          </p:cNvPr>
          <p:cNvSpPr txBox="1"/>
          <p:nvPr/>
        </p:nvSpPr>
        <p:spPr>
          <a:xfrm>
            <a:off x="8602887" y="1583077"/>
            <a:ext cx="241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Part of the tongue</a:t>
            </a:r>
          </a:p>
          <a:p>
            <a:pPr algn="ctr"/>
            <a:r>
              <a:rPr lang="en-GB" b="1" dirty="0">
                <a:solidFill>
                  <a:srgbClr val="92D050"/>
                </a:solidFill>
              </a:rPr>
              <a:t>front &lt; &gt; back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DEC044D-79D1-D044-8F17-1F90F04CC816}"/>
              </a:ext>
            </a:extLst>
          </p:cNvPr>
          <p:cNvSpPr txBox="1"/>
          <p:nvPr/>
        </p:nvSpPr>
        <p:spPr>
          <a:xfrm>
            <a:off x="809773" y="4000007"/>
            <a:ext cx="242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Height of the tongue</a:t>
            </a:r>
          </a:p>
          <a:p>
            <a:pPr algn="ctr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 &lt; &gt; low</a:t>
            </a:r>
          </a:p>
        </p:txBody>
      </p:sp>
    </p:spTree>
    <p:extLst>
      <p:ext uri="{BB962C8B-B14F-4D97-AF65-F5344CB8AC3E}">
        <p14:creationId xmlns:p14="http://schemas.microsoft.com/office/powerpoint/2010/main" val="244780817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4590F-0C60-4FAE-8DBD-670F0927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740222"/>
            <a:ext cx="10082741" cy="489097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Consonantal features</a:t>
            </a:r>
          </a:p>
          <a:p>
            <a:pPr marL="1238250" lvl="2" indent="-514350"/>
            <a:r>
              <a:rPr lang="en-US" sz="1800" dirty="0">
                <a:latin typeface="+mn-lt"/>
              </a:rPr>
              <a:t>Place of articulation</a:t>
            </a:r>
          </a:p>
          <a:p>
            <a:pPr marL="1238250" lvl="2" indent="-514350"/>
            <a:r>
              <a:rPr lang="en-US" sz="1800" dirty="0">
                <a:latin typeface="+mn-lt"/>
              </a:rPr>
              <a:t>Manner of articulation</a:t>
            </a:r>
          </a:p>
          <a:p>
            <a:pPr marL="1238250" lvl="2" indent="-514350"/>
            <a:r>
              <a:rPr lang="en-US" sz="1800" dirty="0">
                <a:latin typeface="+mn-lt"/>
              </a:rPr>
              <a:t>Voicing</a:t>
            </a:r>
          </a:p>
          <a:p>
            <a:pPr marL="869950" lvl="1" indent="-5143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Where?</a:t>
            </a:r>
          </a:p>
          <a:p>
            <a:pPr marL="1238250" lvl="2" indent="-514350"/>
            <a:r>
              <a:rPr lang="en-US" sz="1800" dirty="0">
                <a:latin typeface="+mn-lt"/>
              </a:rPr>
              <a:t>Labial, alveolar, post-alveolar, palatal, velar, glottal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How?</a:t>
            </a:r>
          </a:p>
          <a:p>
            <a:pPr marL="1238250" lvl="2" indent="-514350"/>
            <a:r>
              <a:rPr lang="en-US" sz="1800" dirty="0">
                <a:latin typeface="+mn-lt"/>
              </a:rPr>
              <a:t>Plosives, fricative, nasals, affricates, approximants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What do the vocal cords do?</a:t>
            </a:r>
          </a:p>
          <a:p>
            <a:pPr marL="1238250" lvl="2" indent="-514350"/>
            <a:r>
              <a:rPr lang="en-US" sz="1800" dirty="0">
                <a:latin typeface="+mn-lt"/>
              </a:rPr>
              <a:t>Voiced, voiceless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607C15F-0A83-B348-BC23-67DE7FF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0D6236-BA40-9E4E-9937-CCE2FC22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Phonetics: Summary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531DEA8-9BA4-5B46-A68E-A119AD1F3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4" y="225258"/>
            <a:ext cx="5170715" cy="4597465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38EF879-7E85-154C-914C-6152DBE042EA}"/>
              </a:ext>
            </a:extLst>
          </p:cNvPr>
          <p:cNvSpPr/>
          <p:nvPr/>
        </p:nvSpPr>
        <p:spPr>
          <a:xfrm>
            <a:off x="8937522" y="4849615"/>
            <a:ext cx="3151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+mn-lt"/>
              </a:rPr>
              <a:t>Bieswanger</a:t>
            </a:r>
            <a:r>
              <a:rPr lang="en-GB" sz="1600" dirty="0">
                <a:latin typeface="+mn-lt"/>
              </a:rPr>
              <a:t> &amp; Becker (2017: 42)</a:t>
            </a:r>
          </a:p>
        </p:txBody>
      </p:sp>
    </p:spTree>
    <p:extLst>
      <p:ext uri="{BB962C8B-B14F-4D97-AF65-F5344CB8AC3E}">
        <p14:creationId xmlns:p14="http://schemas.microsoft.com/office/powerpoint/2010/main" val="37039240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A229C2-14A9-4C42-AD0F-BA3E64C2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What is the difference between consonants and vowels?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Obstruction of airstream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How do we describe monophthongs?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Quantity 	long vs. short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Quality 	high vs. low / close vs. open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		front vs. back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		rounded vs. unrounded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latin typeface="+mn-lt"/>
              </a:rPr>
              <a:t>How do we categorize diphthongs?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Closing vs. centring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71315C-C845-3044-A34D-59DA41FFA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209573-3250-B143-98ED-9F7491D69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86"/>
          <a:stretch/>
        </p:blipFill>
        <p:spPr>
          <a:xfrm>
            <a:off x="7475443" y="1508908"/>
            <a:ext cx="3922919" cy="24676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E87996-A940-3B4F-92B3-3AEA796F7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2967" r="519" b="138"/>
          <a:stretch/>
        </p:blipFill>
        <p:spPr>
          <a:xfrm>
            <a:off x="6227763" y="4125995"/>
            <a:ext cx="5707626" cy="1898659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10705963-CB75-334D-A7CD-4B24C47222C1}"/>
              </a:ext>
            </a:extLst>
          </p:cNvPr>
          <p:cNvSpPr/>
          <p:nvPr/>
        </p:nvSpPr>
        <p:spPr>
          <a:xfrm>
            <a:off x="0" y="6464678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Bieswanger</a:t>
            </a:r>
            <a:r>
              <a:rPr lang="en-GB" dirty="0"/>
              <a:t> &amp; Becker (2017: 57)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93447CF3-CF33-CC42-AC9F-34873C0F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Phonetics: Summary II</a:t>
            </a:r>
          </a:p>
        </p:txBody>
      </p:sp>
    </p:spTree>
    <p:extLst>
      <p:ext uri="{BB962C8B-B14F-4D97-AF65-F5344CB8AC3E}">
        <p14:creationId xmlns:p14="http://schemas.microsoft.com/office/powerpoint/2010/main" val="3115591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4590F-0C60-4FAE-8DBD-670F0927E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740222"/>
            <a:ext cx="11523133" cy="48909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IPA	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hlinkClick r:id="rId2"/>
              </a:rPr>
              <a:t>www.internationalphoneticassociation.org/IPAcharts/IPA_chart_orig/pdfs/IPA_Kiel_2020_full.pdf</a:t>
            </a:r>
            <a:r>
              <a:rPr lang="en-GB" sz="20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Type IPA phonetic symbols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for English</a:t>
            </a:r>
            <a:r>
              <a:rPr lang="en-GB" sz="2000" i="1" dirty="0">
                <a:latin typeface="+mn-lt"/>
              </a:rPr>
              <a:t>		</a:t>
            </a:r>
            <a:r>
              <a:rPr lang="en-GB" sz="2000" dirty="0">
                <a:latin typeface="+mn-lt"/>
                <a:hlinkClick r:id="rId3"/>
              </a:rPr>
              <a:t>http://ipa.typeit.org/</a:t>
            </a:r>
            <a:endParaRPr lang="en-GB" sz="2000" dirty="0">
              <a:latin typeface="+mn-lt"/>
            </a:endParaRP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for all languages		</a:t>
            </a:r>
            <a:r>
              <a:rPr lang="en-GB" sz="2000" dirty="0">
                <a:latin typeface="+mn-lt"/>
                <a:hlinkClick r:id="rId4"/>
              </a:rPr>
              <a:t>http://ipa.typeit.org/full/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Real-time MRI IPA</a:t>
            </a:r>
            <a:endParaRPr lang="en-GB" sz="2000" dirty="0">
              <a:latin typeface="+mn-lt"/>
              <a:hlinkClick r:id="rId4"/>
            </a:endParaRP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hlinkClick r:id="rId4"/>
              </a:rPr>
              <a:t>https://sail.usc.edu/span/rtmri_ipa/index.html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Consonant visualisation</a:t>
            </a:r>
          </a:p>
          <a:p>
            <a:pPr marL="698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hlinkClick r:id="rId5"/>
              </a:rPr>
              <a:t>http://www.yorku.ca/earmstro/ipa/consonants.html</a:t>
            </a:r>
            <a:endParaRPr lang="en-GB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2FF551A-41FB-6F4E-8460-E787A9A8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Useful links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54E9CD1-FC89-B94F-91B0-B22576DE7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(17309), Winter 2020/2021, Martin Konvička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6485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26C767-EB6C-BE40-AE06-24192042D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8000" b="1" dirty="0">
              <a:latin typeface="+mj-lt"/>
            </a:endParaRPr>
          </a:p>
          <a:p>
            <a:pPr algn="ctr"/>
            <a:r>
              <a:rPr lang="en-GB" sz="8000" b="1" dirty="0">
                <a:latin typeface="+mj-lt"/>
              </a:rPr>
              <a:t>Thank you!</a:t>
            </a:r>
          </a:p>
          <a:p>
            <a:endParaRPr lang="en-GB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71128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C2F15-F62E-4A4D-85F2-B9D5E145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List of 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F323C-A24E-354E-A8A3-9DAC2CB32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Bieswanger</a:t>
            </a:r>
            <a:r>
              <a:rPr lang="en-GB" sz="1800" dirty="0">
                <a:latin typeface="+mn-lt"/>
              </a:rPr>
              <a:t>, Markus &amp; Annette Becker. 2017. </a:t>
            </a:r>
            <a:r>
              <a:rPr lang="en-GB" sz="1800" i="1" dirty="0">
                <a:latin typeface="+mn-lt"/>
              </a:rPr>
              <a:t>Introduction to English Linguistics</a:t>
            </a:r>
            <a:r>
              <a:rPr lang="en-GB" sz="1800" dirty="0">
                <a:latin typeface="+mn-lt"/>
              </a:rPr>
              <a:t>. 4</a:t>
            </a:r>
            <a:r>
              <a:rPr lang="en-GB" sz="1800" baseline="30000" dirty="0">
                <a:latin typeface="+mn-lt"/>
              </a:rPr>
              <a:t>th</a:t>
            </a:r>
            <a:r>
              <a:rPr lang="en-GB" sz="1800" dirty="0">
                <a:latin typeface="+mn-lt"/>
              </a:rPr>
              <a:t> revised ed. Tübingen: </a:t>
            </a:r>
            <a:r>
              <a:rPr lang="en-GB" sz="1800" dirty="0" err="1">
                <a:latin typeface="+mn-lt"/>
              </a:rPr>
              <a:t>Narr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Francke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Attempto</a:t>
            </a:r>
            <a:r>
              <a:rPr lang="en-GB" sz="1800" dirty="0">
                <a:latin typeface="+mn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Finegan</a:t>
            </a:r>
            <a:r>
              <a:rPr lang="en-GB" sz="1800" dirty="0">
                <a:latin typeface="+mn-lt"/>
              </a:rPr>
              <a:t>, Edward. 2004. </a:t>
            </a:r>
            <a:r>
              <a:rPr lang="en-GB" sz="1800" i="1" dirty="0">
                <a:latin typeface="+mn-lt"/>
              </a:rPr>
              <a:t>Language. Its structure and use. </a:t>
            </a:r>
            <a:r>
              <a:rPr lang="en-GB" sz="1800" dirty="0">
                <a:latin typeface="+mn-lt"/>
              </a:rPr>
              <a:t>4</a:t>
            </a:r>
            <a:r>
              <a:rPr lang="en-GB" sz="1800" baseline="30000" dirty="0">
                <a:latin typeface="+mn-lt"/>
              </a:rPr>
              <a:t>th</a:t>
            </a:r>
            <a:r>
              <a:rPr lang="en-GB" sz="1800" dirty="0">
                <a:latin typeface="+mn-lt"/>
              </a:rPr>
              <a:t> ed. Boston, MA: Wadsworth.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Kortmann</a:t>
            </a:r>
            <a:r>
              <a:rPr lang="en-GB" sz="1800" dirty="0">
                <a:latin typeface="+mn-lt"/>
              </a:rPr>
              <a:t>, Bern. 2010. </a:t>
            </a:r>
            <a:r>
              <a:rPr lang="en-GB" sz="1800" i="1" dirty="0">
                <a:latin typeface="+mn-lt"/>
              </a:rPr>
              <a:t>Linguistics: Essential. </a:t>
            </a:r>
            <a:r>
              <a:rPr lang="en-GB" sz="1800" dirty="0">
                <a:latin typeface="+mn-lt"/>
              </a:rPr>
              <a:t>Berlin: </a:t>
            </a:r>
            <a:r>
              <a:rPr lang="en-GB" sz="1800" dirty="0" err="1">
                <a:latin typeface="+mn-lt"/>
              </a:rPr>
              <a:t>Cornelsen</a:t>
            </a:r>
            <a:r>
              <a:rPr lang="en-GB" sz="1800" dirty="0">
                <a:latin typeface="+mn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Plag</a:t>
            </a:r>
            <a:r>
              <a:rPr lang="en-GB" sz="1800" dirty="0">
                <a:latin typeface="+mn-lt"/>
              </a:rPr>
              <a:t>, Ingo, Maria Braun, Sabine </a:t>
            </a:r>
            <a:r>
              <a:rPr lang="en-GB" sz="1800" dirty="0" err="1">
                <a:latin typeface="+mn-lt"/>
              </a:rPr>
              <a:t>Lappe</a:t>
            </a:r>
            <a:r>
              <a:rPr lang="en-GB" sz="1800" dirty="0">
                <a:latin typeface="+mn-lt"/>
              </a:rPr>
              <a:t> &amp; </a:t>
            </a:r>
            <a:r>
              <a:rPr lang="en-GB" sz="1800" dirty="0" err="1">
                <a:latin typeface="+mn-lt"/>
              </a:rPr>
              <a:t>Marelie</a:t>
            </a:r>
            <a:r>
              <a:rPr lang="en-GB" sz="1800" dirty="0">
                <a:latin typeface="+mn-lt"/>
              </a:rPr>
              <a:t> Schramm. 2009. </a:t>
            </a:r>
            <a:r>
              <a:rPr lang="en-GB" sz="1800" i="1" dirty="0">
                <a:latin typeface="+mn-lt"/>
              </a:rPr>
              <a:t>Introduction to Linguistics. </a:t>
            </a:r>
            <a:r>
              <a:rPr lang="en-GB" sz="1800" dirty="0">
                <a:latin typeface="+mn-lt"/>
              </a:rPr>
              <a:t>2</a:t>
            </a:r>
            <a:r>
              <a:rPr lang="en-GB" sz="1800" baseline="30000" dirty="0">
                <a:latin typeface="+mn-lt"/>
              </a:rPr>
              <a:t>nd </a:t>
            </a:r>
            <a:r>
              <a:rPr lang="en-GB" sz="1800" dirty="0">
                <a:latin typeface="+mn-lt"/>
              </a:rPr>
              <a:t>ed. Berlin: De Gruyter Mouton.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29673429-052A-FA45-BF61-789BBA09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(17309), Winter 2020/2021, Martin Konvička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07886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C7D3C51-3822-5745-B0AD-4820388C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Vowels</a:t>
            </a:r>
          </a:p>
        </p:txBody>
      </p:sp>
    </p:spTree>
    <p:extLst>
      <p:ext uri="{BB962C8B-B14F-4D97-AF65-F5344CB8AC3E}">
        <p14:creationId xmlns:p14="http://schemas.microsoft.com/office/powerpoint/2010/main" val="26240351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849545"/>
            <a:ext cx="10166350" cy="472818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Consonants &amp; vowels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4" y="1292594"/>
            <a:ext cx="11464925" cy="48955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How do we define consonants &amp; vowels?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cap="small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Consonants	</a:t>
            </a:r>
            <a:r>
              <a:rPr lang="en-GB" sz="1800" dirty="0">
                <a:latin typeface="+mn-lt"/>
              </a:rPr>
              <a:t>obstruction of airflow</a:t>
            </a:r>
            <a:endParaRPr lang="en-GB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latin typeface="+mn-lt"/>
            </a:endParaRP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Stops/Plosives</a:t>
            </a:r>
            <a:r>
              <a:rPr lang="en-GB" sz="1800" b="1" dirty="0">
                <a:latin typeface="+mn-lt"/>
              </a:rPr>
              <a:t>	</a:t>
            </a:r>
            <a:r>
              <a:rPr lang="en-GB" sz="1800" dirty="0">
                <a:latin typeface="+mn-lt"/>
              </a:rPr>
              <a:t>complete blockage followed by release (ex</a:t>
            </a:r>
            <a:r>
              <a:rPr lang="en-GB" sz="1800" i="1" dirty="0">
                <a:latin typeface="+mn-lt"/>
              </a:rPr>
              <a:t>plosion</a:t>
            </a:r>
            <a:r>
              <a:rPr lang="en-GB" sz="1800" dirty="0">
                <a:latin typeface="+mn-lt"/>
              </a:rPr>
              <a:t>)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Fricatives		</a:t>
            </a:r>
            <a:r>
              <a:rPr lang="en-GB" sz="1800" dirty="0">
                <a:latin typeface="+mn-lt"/>
              </a:rPr>
              <a:t>incomplete blockage, articulators approach each other closely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Nasals		</a:t>
            </a:r>
            <a:r>
              <a:rPr lang="en-GB" sz="1800" dirty="0">
                <a:latin typeface="+mn-lt"/>
              </a:rPr>
              <a:t>complete blockage with release through nasal cavity</a:t>
            </a:r>
            <a:endParaRPr lang="en-GB" sz="1800" b="1" cap="small" dirty="0">
              <a:latin typeface="+mn-lt"/>
            </a:endParaRP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Affricates	</a:t>
            </a:r>
            <a:r>
              <a:rPr lang="en-GB" sz="1800" dirty="0">
                <a:latin typeface="+mn-lt"/>
              </a:rPr>
              <a:t>two articulations in the same place </a:t>
            </a:r>
            <a:endParaRPr lang="en-GB" sz="1800" b="1" cap="small" dirty="0">
              <a:latin typeface="+mn-lt"/>
            </a:endParaRP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Approximants</a:t>
            </a:r>
            <a:r>
              <a:rPr lang="en-GB" sz="1800" dirty="0">
                <a:latin typeface="+mn-lt"/>
              </a:rPr>
              <a:t>	incomplete blockage, articulators stay further apart than in fricatives</a:t>
            </a:r>
          </a:p>
          <a:p>
            <a:pPr marL="1009650" lvl="2" indent="-285750"/>
            <a:r>
              <a:rPr lang="en-GB" sz="1800" b="1" cap="small" dirty="0">
                <a:latin typeface="+mn-lt"/>
              </a:rPr>
              <a:t>Liquids		</a:t>
            </a:r>
            <a:r>
              <a:rPr lang="en-GB" sz="1800" dirty="0">
                <a:latin typeface="+mn-lt"/>
              </a:rPr>
              <a:t>type of approximants, in English [l] &amp; [r]</a:t>
            </a:r>
            <a:endParaRPr lang="en-GB" sz="1800" b="1" cap="small" dirty="0">
              <a:latin typeface="+mn-lt"/>
            </a:endParaRPr>
          </a:p>
          <a:p>
            <a:pPr marL="1009650" lvl="2" indent="-285750"/>
            <a:r>
              <a:rPr lang="en-GB" sz="1800" b="1" cap="small" dirty="0">
                <a:latin typeface="+mn-lt"/>
              </a:rPr>
              <a:t>Glides		</a:t>
            </a:r>
            <a:r>
              <a:rPr lang="en-GB" sz="1800" dirty="0">
                <a:latin typeface="+mn-lt"/>
              </a:rPr>
              <a:t>type of approximants, in English [j] &amp; [w], also called semi-vowels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cap="small" dirty="0">
                <a:latin typeface="+mn-lt"/>
              </a:rPr>
              <a:t>Vowels</a:t>
            </a:r>
            <a:r>
              <a:rPr lang="en-GB" sz="1800" dirty="0">
                <a:latin typeface="+mn-lt"/>
              </a:rPr>
              <a:t>	modulation rather than obstruction of airflow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B8C551E-AA78-6642-A121-ACD09D193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303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FF3F48-E0B9-4042-AD91-8EDED7EE5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E89CD761-B122-404B-AE44-E51D1788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r="69422" b="24885"/>
          <a:stretch/>
        </p:blipFill>
        <p:spPr>
          <a:xfrm>
            <a:off x="1008844" y="1673599"/>
            <a:ext cx="5087156" cy="4641476"/>
          </a:xfr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C9D43BD-BB43-5645-852A-871A1263FD09}"/>
              </a:ext>
            </a:extLst>
          </p:cNvPr>
          <p:cNvGrpSpPr/>
          <p:nvPr/>
        </p:nvGrpSpPr>
        <p:grpSpPr>
          <a:xfrm>
            <a:off x="2434614" y="2318312"/>
            <a:ext cx="7237846" cy="3348109"/>
            <a:chOff x="1665962" y="2323201"/>
            <a:chExt cx="7237846" cy="3348109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6B3A4CD8-C382-0148-84F2-38BCE82C1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475" y="2323201"/>
              <a:ext cx="4528333" cy="3348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27A2C9AC-23FF-4144-B596-B83453FC16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65962" y="2392949"/>
              <a:ext cx="2770449" cy="15026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62F6EACF-3C55-A948-BE47-E7214127CB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4893" y="4546948"/>
              <a:ext cx="3995803" cy="10754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0E11169-4A3E-AC49-9842-CC273950E8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91732" y="2392949"/>
              <a:ext cx="5701539" cy="15026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50E46999-059C-D94A-B5E6-52799918FB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91732" y="4546948"/>
              <a:ext cx="5701539" cy="10384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E1B3DAEE-7296-5748-8623-D3177C466AEA}"/>
              </a:ext>
            </a:extLst>
          </p:cNvPr>
          <p:cNvCxnSpPr>
            <a:cxnSpLocks/>
          </p:cNvCxnSpPr>
          <p:nvPr/>
        </p:nvCxnSpPr>
        <p:spPr bwMode="auto">
          <a:xfrm>
            <a:off x="2381481" y="3803025"/>
            <a:ext cx="729539" cy="7640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1BEBA2B-8BE4-C44F-8E80-5383ADD998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52866" y="4542059"/>
            <a:ext cx="807519" cy="2505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9D37536-00B2-9F43-A85C-B441B442AB24}"/>
              </a:ext>
            </a:extLst>
          </p:cNvPr>
          <p:cNvCxnSpPr>
            <a:cxnSpLocks/>
          </p:cNvCxnSpPr>
          <p:nvPr/>
        </p:nvCxnSpPr>
        <p:spPr bwMode="auto">
          <a:xfrm>
            <a:off x="5205064" y="2387662"/>
            <a:ext cx="1914285" cy="327875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0DADD4B-CB39-AD4D-B6CE-EC0D45092209}"/>
              </a:ext>
            </a:extLst>
          </p:cNvPr>
          <p:cNvCxnSpPr>
            <a:cxnSpLocks/>
          </p:cNvCxnSpPr>
          <p:nvPr/>
        </p:nvCxnSpPr>
        <p:spPr bwMode="auto">
          <a:xfrm flipH="1">
            <a:off x="7119348" y="5617529"/>
            <a:ext cx="248831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0B1B2E8D-0333-C04A-BE06-7E3579FFC67A}"/>
              </a:ext>
            </a:extLst>
          </p:cNvPr>
          <p:cNvSpPr txBox="1"/>
          <p:nvPr/>
        </p:nvSpPr>
        <p:spPr>
          <a:xfrm>
            <a:off x="7157465" y="5824025"/>
            <a:ext cx="241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Part of the tongue</a:t>
            </a:r>
          </a:p>
          <a:p>
            <a:pPr algn="ctr"/>
            <a:r>
              <a:rPr lang="en-GB" b="1" dirty="0">
                <a:solidFill>
                  <a:srgbClr val="92D050"/>
                </a:solidFill>
              </a:rPr>
              <a:t>front &lt; &gt; back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22A3F4F-2F83-DD48-AF21-149CE0D6AE94}"/>
              </a:ext>
            </a:extLst>
          </p:cNvPr>
          <p:cNvSpPr txBox="1"/>
          <p:nvPr/>
        </p:nvSpPr>
        <p:spPr>
          <a:xfrm>
            <a:off x="3993030" y="1584125"/>
            <a:ext cx="242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Height of the tongue</a:t>
            </a:r>
          </a:p>
          <a:p>
            <a:pPr algn="ctr"/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 &lt; &gt; low</a:t>
            </a: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id="{A7F413C2-6D25-FE4D-A46D-B4C8D99EAC28}"/>
              </a:ext>
            </a:extLst>
          </p:cNvPr>
          <p:cNvSpPr txBox="1">
            <a:spLocks/>
          </p:cNvSpPr>
          <p:nvPr/>
        </p:nvSpPr>
        <p:spPr bwMode="auto">
          <a:xfrm>
            <a:off x="334434" y="946151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j-lt"/>
              </a:rPr>
              <a:t>English vowels: Quality</a:t>
            </a:r>
            <a:endParaRPr lang="en-GB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53062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ext, Karte enthält.&#10;&#10;&#10;&#10;Automatisch generierte Beschreibung">
            <a:extLst>
              <a:ext uri="{FF2B5EF4-FFF2-40B4-BE49-F238E27FC236}">
                <a16:creationId xmlns:a16="http://schemas.microsoft.com/office/drawing/2014/main" id="{A86494C6-2F12-234C-BA53-3524F845E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79" y="2459677"/>
            <a:ext cx="7166750" cy="3857727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A23FF46-B503-3741-A6B6-51EC77FA5E2E}"/>
              </a:ext>
            </a:extLst>
          </p:cNvPr>
          <p:cNvSpPr txBox="1"/>
          <p:nvPr/>
        </p:nvSpPr>
        <p:spPr>
          <a:xfrm>
            <a:off x="334434" y="1594061"/>
            <a:ext cx="934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If we know, how high/low and how fronted a vowel is, the next important question is: What do the lips do?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18294789-8264-2841-A5A7-C52FB5CBB5D5}"/>
              </a:ext>
            </a:extLst>
          </p:cNvPr>
          <p:cNvSpPr txBox="1">
            <a:spLocks/>
          </p:cNvSpPr>
          <p:nvPr/>
        </p:nvSpPr>
        <p:spPr bwMode="auto">
          <a:xfrm>
            <a:off x="334434" y="946151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j-lt"/>
              </a:rPr>
              <a:t>English vowels II: Roundedness</a:t>
            </a:r>
            <a:endParaRPr lang="en-GB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92009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E89CD761-B122-404B-AE44-E51D1788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r="69422" b="20287"/>
          <a:stretch/>
        </p:blipFill>
        <p:spPr>
          <a:xfrm>
            <a:off x="1313854" y="1375353"/>
            <a:ext cx="5087156" cy="4952713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B1C599-41B7-4148-8F06-C3BCDA444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91" y="1716986"/>
            <a:ext cx="2286000" cy="2286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58074A-32E6-1A46-A75C-0C1B48BF2E27}"/>
              </a:ext>
            </a:extLst>
          </p:cNvPr>
          <p:cNvSpPr txBox="1"/>
          <p:nvPr/>
        </p:nvSpPr>
        <p:spPr>
          <a:xfrm>
            <a:off x="6227763" y="5620180"/>
            <a:ext cx="291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[</a:t>
            </a:r>
            <a:r>
              <a:rPr lang="de-DE" sz="4000" b="1" dirty="0" err="1"/>
              <a:t>u</a:t>
            </a:r>
            <a:r>
              <a:rPr lang="de-DE" sz="4000" b="1" dirty="0"/>
              <a:t>]	</a:t>
            </a:r>
            <a:r>
              <a:rPr lang="de-DE" sz="4000" dirty="0" err="1"/>
              <a:t>vs</a:t>
            </a:r>
            <a:r>
              <a:rPr lang="de-DE" sz="4000" b="1" dirty="0"/>
              <a:t> [</a:t>
            </a:r>
            <a:r>
              <a:rPr lang="de-DE" sz="4000" b="1" dirty="0" err="1"/>
              <a:t>u</a:t>
            </a:r>
            <a:r>
              <a:rPr lang="de-DE" sz="4000" b="1" dirty="0"/>
              <a:t>:]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96AD4968-4255-8F49-90FA-DDE4ADA728A8}"/>
              </a:ext>
            </a:extLst>
          </p:cNvPr>
          <p:cNvSpPr txBox="1">
            <a:spLocks/>
          </p:cNvSpPr>
          <p:nvPr/>
        </p:nvSpPr>
        <p:spPr bwMode="auto">
          <a:xfrm>
            <a:off x="334434" y="946151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j-lt"/>
              </a:rPr>
              <a:t>English vowels III: Quantity</a:t>
            </a:r>
            <a:endParaRPr lang="en-GB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81225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9F4FF2-A129-B140-AFA8-1676C662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669CBD-E747-784B-89DF-9CFD9C756DBF}"/>
              </a:ext>
            </a:extLst>
          </p:cNvPr>
          <p:cNvSpPr/>
          <p:nvPr/>
        </p:nvSpPr>
        <p:spPr>
          <a:xfrm>
            <a:off x="0" y="6477311"/>
            <a:ext cx="5467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https://sail.usc.edu/span/rtmri_ipa/je_2015.html</a:t>
            </a:r>
            <a:r>
              <a:rPr lang="de-DE" sz="1400" dirty="0"/>
              <a:t> [28 </a:t>
            </a:r>
            <a:r>
              <a:rPr lang="de-DE" sz="1400" dirty="0" err="1"/>
              <a:t>October</a:t>
            </a:r>
            <a:r>
              <a:rPr lang="de-DE" sz="1400" dirty="0"/>
              <a:t> 2020]</a:t>
            </a:r>
          </a:p>
        </p:txBody>
      </p:sp>
      <p:pic>
        <p:nvPicPr>
          <p:cNvPr id="6" name="front_close_unrounded.mp4">
            <a:hlinkClick r:id="" action="ppaction://media"/>
            <a:extLst>
              <a:ext uri="{FF2B5EF4-FFF2-40B4-BE49-F238E27FC236}">
                <a16:creationId xmlns:a16="http://schemas.microsoft.com/office/drawing/2014/main" id="{D136EED3-0844-0D43-B8C4-E2A7236013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742990"/>
            <a:ext cx="5168859" cy="51688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7E98152-5B6D-8B46-8305-C30D842238B7}"/>
              </a:ext>
            </a:extLst>
          </p:cNvPr>
          <p:cNvSpPr txBox="1"/>
          <p:nvPr/>
        </p:nvSpPr>
        <p:spPr>
          <a:xfrm>
            <a:off x="334434" y="1712985"/>
            <a:ext cx="303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Front high </a:t>
            </a:r>
            <a:r>
              <a:rPr lang="de-DE" dirty="0" err="1"/>
              <a:t>unrounded</a:t>
            </a:r>
            <a:r>
              <a:rPr lang="de-DE" dirty="0"/>
              <a:t> /i/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3771E77-5B65-A94D-AC40-F5D5F825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vowels in </a:t>
            </a:r>
            <a:r>
              <a:rPr lang="en-GB" dirty="0" err="1"/>
              <a:t>rtMRI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99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9F4FF2-A129-B140-AFA8-1676C662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669CBD-E747-784B-89DF-9CFD9C756DBF}"/>
              </a:ext>
            </a:extLst>
          </p:cNvPr>
          <p:cNvSpPr/>
          <p:nvPr/>
        </p:nvSpPr>
        <p:spPr>
          <a:xfrm>
            <a:off x="0" y="6477311"/>
            <a:ext cx="5467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https://sail.usc.edu/span/rtmri_ipa/je_2015.html</a:t>
            </a:r>
            <a:r>
              <a:rPr lang="de-DE" sz="1400" dirty="0"/>
              <a:t> [28 </a:t>
            </a:r>
            <a:r>
              <a:rPr lang="de-DE" sz="1400" dirty="0" err="1"/>
              <a:t>October</a:t>
            </a:r>
            <a:r>
              <a:rPr lang="de-DE" sz="1400" dirty="0"/>
              <a:t> 2020]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3771E77-5B65-A94D-AC40-F5D5F825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vowels in </a:t>
            </a:r>
            <a:r>
              <a:rPr lang="en-GB" dirty="0" err="1"/>
              <a:t>rtMRI</a:t>
            </a:r>
            <a:r>
              <a:rPr lang="en-GB" dirty="0"/>
              <a:t> II</a:t>
            </a:r>
          </a:p>
        </p:txBody>
      </p:sp>
      <p:pic>
        <p:nvPicPr>
          <p:cNvPr id="9" name="central_mid.mp4">
            <a:hlinkClick r:id="" action="ppaction://media"/>
            <a:extLst>
              <a:ext uri="{FF2B5EF4-FFF2-40B4-BE49-F238E27FC236}">
                <a16:creationId xmlns:a16="http://schemas.microsoft.com/office/drawing/2014/main" id="{0DB4FB4F-EB8F-AD41-BABF-ECFF82B99D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4713" y="743028"/>
            <a:ext cx="5168860" cy="51688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AEA72C-7CE0-CD4D-B94F-C5936BC14DE0}"/>
              </a:ext>
            </a:extLst>
          </p:cNvPr>
          <p:cNvSpPr txBox="1"/>
          <p:nvPr/>
        </p:nvSpPr>
        <p:spPr>
          <a:xfrm>
            <a:off x="334434" y="1528665"/>
            <a:ext cx="303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Central </a:t>
            </a:r>
            <a:r>
              <a:rPr lang="de-DE" dirty="0" err="1"/>
              <a:t>mid</a:t>
            </a:r>
            <a:r>
              <a:rPr lang="de-DE" dirty="0"/>
              <a:t> /</a:t>
            </a:r>
            <a:r>
              <a:rPr lang="de-DE" dirty="0" err="1"/>
              <a:t>ə</a:t>
            </a:r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062123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9F4FF2-A129-B140-AFA8-1676C662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0825" y="66312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/>
              <a:t>Introduction to Linguistics (17314), Winter 2018/2019, Martin Konvička</a:t>
            </a:r>
            <a:endParaRPr lang="en-GB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669CBD-E747-784B-89DF-9CFD9C756DBF}"/>
              </a:ext>
            </a:extLst>
          </p:cNvPr>
          <p:cNvSpPr/>
          <p:nvPr/>
        </p:nvSpPr>
        <p:spPr>
          <a:xfrm>
            <a:off x="0" y="6477311"/>
            <a:ext cx="5467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https://sail.usc.edu/span/rtmri_ipa/je_2015.html</a:t>
            </a:r>
            <a:r>
              <a:rPr lang="de-DE" sz="1400" dirty="0"/>
              <a:t> [28 </a:t>
            </a:r>
            <a:r>
              <a:rPr lang="de-DE" sz="1400" dirty="0" err="1"/>
              <a:t>October</a:t>
            </a:r>
            <a:r>
              <a:rPr lang="de-DE" sz="1400" dirty="0"/>
              <a:t> 2020]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3771E77-5B65-A94D-AC40-F5D5F825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vowels in </a:t>
            </a:r>
            <a:r>
              <a:rPr lang="en-GB" dirty="0" err="1"/>
              <a:t>rtMRI</a:t>
            </a:r>
            <a:r>
              <a:rPr lang="en-GB" dirty="0"/>
              <a:t> III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EF2138-D516-2747-A55D-707D8F0BCF8F}"/>
              </a:ext>
            </a:extLst>
          </p:cNvPr>
          <p:cNvSpPr txBox="1"/>
          <p:nvPr/>
        </p:nvSpPr>
        <p:spPr>
          <a:xfrm>
            <a:off x="250825" y="1528665"/>
            <a:ext cx="303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Back high </a:t>
            </a:r>
            <a:r>
              <a:rPr lang="de-DE" dirty="0" err="1"/>
              <a:t>rounded</a:t>
            </a:r>
            <a:r>
              <a:rPr lang="de-DE" dirty="0"/>
              <a:t> /u/</a:t>
            </a:r>
          </a:p>
        </p:txBody>
      </p:sp>
      <p:pic>
        <p:nvPicPr>
          <p:cNvPr id="11" name="back_close_rounded.mp4">
            <a:hlinkClick r:id="" action="ppaction://media"/>
            <a:extLst>
              <a:ext uri="{FF2B5EF4-FFF2-40B4-BE49-F238E27FC236}">
                <a16:creationId xmlns:a16="http://schemas.microsoft.com/office/drawing/2014/main" id="{050A771C-AFFF-3040-9CB3-CE467DE446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6931" y="721971"/>
            <a:ext cx="5189878" cy="51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U_Standard-Vorlage_B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_design_Kirsten.potx" id="{B893001B-A7FA-4C82-963B-E953CB184EA4}" vid="{58B3E034-8CDF-4563-B224-FF1212B60F5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FU_Standard-Vorlage_B</Template>
  <TotalTime>0</TotalTime>
  <Words>963</Words>
  <Application>Microsoft Macintosh PowerPoint</Application>
  <PresentationFormat>Breitbild</PresentationFormat>
  <Paragraphs>156</Paragraphs>
  <Slides>18</Slides>
  <Notes>11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Noto Sans</vt:lpstr>
      <vt:lpstr>Times New Roman</vt:lpstr>
      <vt:lpstr>Verdana</vt:lpstr>
      <vt:lpstr>Wingdings</vt:lpstr>
      <vt:lpstr>FU_Standard-Vorlage_B</vt:lpstr>
      <vt:lpstr>Introduction to linguistics</vt:lpstr>
      <vt:lpstr>Vowels</vt:lpstr>
      <vt:lpstr>Consonants &amp; vowels </vt:lpstr>
      <vt:lpstr>PowerPoint-Präsentation</vt:lpstr>
      <vt:lpstr>PowerPoint-Präsentation</vt:lpstr>
      <vt:lpstr>PowerPoint-Präsentation</vt:lpstr>
      <vt:lpstr>English vowels in rtMRI</vt:lpstr>
      <vt:lpstr>English vowels in rtMRI II</vt:lpstr>
      <vt:lpstr>English vowels in rtMRI III</vt:lpstr>
      <vt:lpstr>PowerPoint-Präsentation</vt:lpstr>
      <vt:lpstr>Monophthongs vs diphthong</vt:lpstr>
      <vt:lpstr>English diphthongs: Overview</vt:lpstr>
      <vt:lpstr>English monophthong &amp; diphthongs: Overview</vt:lpstr>
      <vt:lpstr>Phonetics: Summary</vt:lpstr>
      <vt:lpstr>Phonetics: Summary II</vt:lpstr>
      <vt:lpstr>Useful links</vt:lpstr>
      <vt:lpstr>PowerPoint-Präsentation</vt:lpstr>
      <vt:lpstr>List of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ZZfXWa2T4zRyE5cM</dc:creator>
  <dc:description>Version 0.9, 10.11.2005</dc:description>
  <cp:lastModifiedBy>ZZfXWa2T4zRyE5cM</cp:lastModifiedBy>
  <cp:revision>183</cp:revision>
  <cp:lastPrinted>2002-06-26T11:04:16Z</cp:lastPrinted>
  <dcterms:created xsi:type="dcterms:W3CDTF">2020-09-03T13:49:42Z</dcterms:created>
  <dcterms:modified xsi:type="dcterms:W3CDTF">2020-10-30T10:23:51Z</dcterms:modified>
</cp:coreProperties>
</file>