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5"/>
  </p:notesMasterIdLst>
  <p:sldIdLst>
    <p:sldId id="256" r:id="rId2"/>
    <p:sldId id="258" r:id="rId3"/>
    <p:sldId id="266" r:id="rId4"/>
    <p:sldId id="260" r:id="rId5"/>
    <p:sldId id="259" r:id="rId6"/>
    <p:sldId id="262" r:id="rId7"/>
    <p:sldId id="264" r:id="rId8"/>
    <p:sldId id="268" r:id="rId9"/>
    <p:sldId id="269" r:id="rId10"/>
    <p:sldId id="270" r:id="rId11"/>
    <p:sldId id="271" r:id="rId12"/>
    <p:sldId id="265"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ho" initials="sh" lastIdx="1" clrIdx="0">
    <p:extLst>
      <p:ext uri="{19B8F6BF-5375-455C-9EA6-DF929625EA0E}">
        <p15:presenceInfo xmlns:p15="http://schemas.microsoft.com/office/powerpoint/2012/main" userId="e916cbb7b0558c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143BE5-E166-4EDE-9F0C-8595D2ED2B20}" type="datetimeFigureOut">
              <a:rPr lang="en-GB" smtClean="0"/>
              <a:t>08/12/2020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7F672-428F-42F3-89D0-243A5501163E}" type="slidenum">
              <a:rPr lang="en-GB" smtClean="0"/>
              <a:t>‹#›</a:t>
            </a:fld>
            <a:endParaRPr lang="en-GB"/>
          </a:p>
        </p:txBody>
      </p:sp>
    </p:spTree>
    <p:extLst>
      <p:ext uri="{BB962C8B-B14F-4D97-AF65-F5344CB8AC3E}">
        <p14:creationId xmlns:p14="http://schemas.microsoft.com/office/powerpoint/2010/main" val="1520389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47F672-428F-42F3-89D0-243A5501163E}" type="slidenum">
              <a:rPr lang="en-GB" smtClean="0"/>
              <a:t>6</a:t>
            </a:fld>
            <a:endParaRPr lang="en-GB"/>
          </a:p>
        </p:txBody>
      </p:sp>
    </p:spTree>
    <p:extLst>
      <p:ext uri="{BB962C8B-B14F-4D97-AF65-F5344CB8AC3E}">
        <p14:creationId xmlns:p14="http://schemas.microsoft.com/office/powerpoint/2010/main" val="3725811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47F672-428F-42F3-89D0-243A5501163E}" type="slidenum">
              <a:rPr lang="en-GB" smtClean="0"/>
              <a:t>7</a:t>
            </a:fld>
            <a:endParaRPr lang="en-GB"/>
          </a:p>
        </p:txBody>
      </p:sp>
    </p:spTree>
    <p:extLst>
      <p:ext uri="{BB962C8B-B14F-4D97-AF65-F5344CB8AC3E}">
        <p14:creationId xmlns:p14="http://schemas.microsoft.com/office/powerpoint/2010/main" val="2208776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47F672-428F-42F3-89D0-243A5501163E}" type="slidenum">
              <a:rPr lang="en-GB" smtClean="0"/>
              <a:t>8</a:t>
            </a:fld>
            <a:endParaRPr lang="en-GB"/>
          </a:p>
        </p:txBody>
      </p:sp>
    </p:spTree>
    <p:extLst>
      <p:ext uri="{BB962C8B-B14F-4D97-AF65-F5344CB8AC3E}">
        <p14:creationId xmlns:p14="http://schemas.microsoft.com/office/powerpoint/2010/main" val="413415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47F672-428F-42F3-89D0-243A5501163E}" type="slidenum">
              <a:rPr lang="en-GB" smtClean="0"/>
              <a:t>9</a:t>
            </a:fld>
            <a:endParaRPr lang="en-GB"/>
          </a:p>
        </p:txBody>
      </p:sp>
    </p:spTree>
    <p:extLst>
      <p:ext uri="{BB962C8B-B14F-4D97-AF65-F5344CB8AC3E}">
        <p14:creationId xmlns:p14="http://schemas.microsoft.com/office/powerpoint/2010/main" val="8102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47F672-428F-42F3-89D0-243A5501163E}" type="slidenum">
              <a:rPr lang="en-GB" smtClean="0"/>
              <a:t>10</a:t>
            </a:fld>
            <a:endParaRPr lang="en-GB"/>
          </a:p>
        </p:txBody>
      </p:sp>
    </p:spTree>
    <p:extLst>
      <p:ext uri="{BB962C8B-B14F-4D97-AF65-F5344CB8AC3E}">
        <p14:creationId xmlns:p14="http://schemas.microsoft.com/office/powerpoint/2010/main" val="518555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47F672-428F-42F3-89D0-243A5501163E}" type="slidenum">
              <a:rPr lang="en-GB" smtClean="0"/>
              <a:t>11</a:t>
            </a:fld>
            <a:endParaRPr lang="en-GB"/>
          </a:p>
        </p:txBody>
      </p:sp>
    </p:spTree>
    <p:extLst>
      <p:ext uri="{BB962C8B-B14F-4D97-AF65-F5344CB8AC3E}">
        <p14:creationId xmlns:p14="http://schemas.microsoft.com/office/powerpoint/2010/main" val="1131533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47F672-428F-42F3-89D0-243A5501163E}" type="slidenum">
              <a:rPr lang="en-GB" smtClean="0"/>
              <a:t>13</a:t>
            </a:fld>
            <a:endParaRPr lang="en-GB"/>
          </a:p>
        </p:txBody>
      </p:sp>
    </p:spTree>
    <p:extLst>
      <p:ext uri="{BB962C8B-B14F-4D97-AF65-F5344CB8AC3E}">
        <p14:creationId xmlns:p14="http://schemas.microsoft.com/office/powerpoint/2010/main" val="3003256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92DC2BA9-3458-43CA-8425-56CDE69D0C43}" type="datetime1">
              <a:rPr lang="en-US" smtClean="0"/>
              <a:t>12/8/2020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r>
              <a:rPr lang="en-US"/>
              <a:t>Biewanger &amp; Becker  p.2</a:t>
            </a:r>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710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4B0CD0-5B27-46CE-945B-49AD549291EA}"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a:t>Biewanger &amp; Becker  p.2</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4168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86F7EC65-4B9D-4CFE-9C0F-0943B7BB0E82}" type="datetime1">
              <a:rPr lang="en-US" smtClean="0"/>
              <a:t>12/8/2020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r>
              <a:rPr lang="en-US"/>
              <a:t>Biewanger &amp; Becker  p.2</a:t>
            </a:r>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0751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58423916-074B-4DB5-BB37-712EADC42A72}" type="datetime1">
              <a:rPr lang="en-US" smtClean="0"/>
              <a:t>12/8/2020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a:t>Biewanger &amp; Becker  p.2</a:t>
            </a:r>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0372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F12AD6C9-D6B2-44A6-93F1-DB184B916627}" type="datetime1">
              <a:rPr lang="en-US" smtClean="0"/>
              <a:t>12/8/2020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r>
              <a:rPr lang="en-US"/>
              <a:t>Biewanger &amp; Becker  p.2</a:t>
            </a:r>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818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7E71E-D8A7-43BA-BB59-BE224B98B427}" type="datetime1">
              <a:rPr lang="en-US" smtClean="0"/>
              <a:t>12/8/2020</a:t>
            </a:fld>
            <a:endParaRPr lang="en-US" dirty="0"/>
          </a:p>
        </p:txBody>
      </p:sp>
      <p:sp>
        <p:nvSpPr>
          <p:cNvPr id="6" name="Footer Placeholder 5"/>
          <p:cNvSpPr>
            <a:spLocks noGrp="1"/>
          </p:cNvSpPr>
          <p:nvPr>
            <p:ph type="ftr" sz="quarter" idx="11"/>
          </p:nvPr>
        </p:nvSpPr>
        <p:spPr/>
        <p:txBody>
          <a:bodyPr/>
          <a:lstStyle/>
          <a:p>
            <a:r>
              <a:rPr lang="en-US"/>
              <a:t>Biewanger &amp; Becker  p.2</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420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A249DC-DD16-455C-BB89-0C5BA0D11180}" type="datetime1">
              <a:rPr lang="en-US" smtClean="0"/>
              <a:t>12/8/2020</a:t>
            </a:fld>
            <a:endParaRPr lang="en-US" dirty="0"/>
          </a:p>
        </p:txBody>
      </p:sp>
      <p:sp>
        <p:nvSpPr>
          <p:cNvPr id="8" name="Footer Placeholder 7"/>
          <p:cNvSpPr>
            <a:spLocks noGrp="1"/>
          </p:cNvSpPr>
          <p:nvPr>
            <p:ph type="ftr" sz="quarter" idx="11"/>
          </p:nvPr>
        </p:nvSpPr>
        <p:spPr/>
        <p:txBody>
          <a:bodyPr/>
          <a:lstStyle/>
          <a:p>
            <a:r>
              <a:rPr lang="en-US"/>
              <a:t>Biewanger &amp; Becker  p.2</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192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8D0FEA-B3A8-4543-AD29-F3C234318438}" type="datetime1">
              <a:rPr lang="en-US" smtClean="0"/>
              <a:t>12/8/2020</a:t>
            </a:fld>
            <a:endParaRPr lang="en-US" dirty="0"/>
          </a:p>
        </p:txBody>
      </p:sp>
      <p:sp>
        <p:nvSpPr>
          <p:cNvPr id="4" name="Footer Placeholder 3"/>
          <p:cNvSpPr>
            <a:spLocks noGrp="1"/>
          </p:cNvSpPr>
          <p:nvPr>
            <p:ph type="ftr" sz="quarter" idx="11"/>
          </p:nvPr>
        </p:nvSpPr>
        <p:spPr/>
        <p:txBody>
          <a:bodyPr/>
          <a:lstStyle/>
          <a:p>
            <a:r>
              <a:rPr lang="en-US"/>
              <a:t>Biewanger &amp; Becker  p.2</a:t>
            </a:r>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2568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1F61E-0E23-48D4-A305-9B1BE1B26CD9}" type="datetime1">
              <a:rPr lang="en-US" smtClean="0"/>
              <a:t>12/8/2020</a:t>
            </a:fld>
            <a:endParaRPr lang="en-US" dirty="0"/>
          </a:p>
        </p:txBody>
      </p:sp>
      <p:sp>
        <p:nvSpPr>
          <p:cNvPr id="3" name="Footer Placeholder 2"/>
          <p:cNvSpPr>
            <a:spLocks noGrp="1"/>
          </p:cNvSpPr>
          <p:nvPr>
            <p:ph type="ftr" sz="quarter" idx="11"/>
          </p:nvPr>
        </p:nvSpPr>
        <p:spPr/>
        <p:txBody>
          <a:bodyPr/>
          <a:lstStyle/>
          <a:p>
            <a:r>
              <a:rPr lang="en-US"/>
              <a:t>Biewanger &amp; Becker  p.2</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742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3D9294C0-63DF-46E9-A70B-B79ACA898517}" type="datetime1">
              <a:rPr lang="en-US" smtClean="0"/>
              <a:t>12/8/2020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r>
              <a:rPr lang="en-US"/>
              <a:t>Biewanger &amp; Becker  p.2</a:t>
            </a:r>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933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C4C969-6489-42B7-91FF-F0130D11ED67}" type="datetime1">
              <a:rPr lang="en-US" smtClean="0"/>
              <a:t>12/8/2020</a:t>
            </a:fld>
            <a:endParaRPr lang="en-US" dirty="0"/>
          </a:p>
        </p:txBody>
      </p:sp>
      <p:sp>
        <p:nvSpPr>
          <p:cNvPr id="6" name="Footer Placeholder 5"/>
          <p:cNvSpPr>
            <a:spLocks noGrp="1"/>
          </p:cNvSpPr>
          <p:nvPr>
            <p:ph type="ftr" sz="quarter" idx="11"/>
          </p:nvPr>
        </p:nvSpPr>
        <p:spPr/>
        <p:txBody>
          <a:bodyPr/>
          <a:lstStyle/>
          <a:p>
            <a:pPr algn="l"/>
            <a:r>
              <a:rPr lang="en-US"/>
              <a:t>Biewanger &amp; Becker  p.2</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3765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B09C3CED-9B17-4768-BEFF-E0A598CB9689}" type="datetime1">
              <a:rPr lang="en-US" smtClean="0"/>
              <a:t>12/8/2020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r>
              <a:rPr lang="en-US"/>
              <a:t>Biewanger &amp; Becker  p.2</a:t>
            </a:r>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7766261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9" r:id="rId6"/>
    <p:sldLayoutId id="2147483715" r:id="rId7"/>
    <p:sldLayoutId id="2147483716" r:id="rId8"/>
    <p:sldLayoutId id="2147483717" r:id="rId9"/>
    <p:sldLayoutId id="2147483718" r:id="rId10"/>
    <p:sldLayoutId id="2147483720" r:id="rId11"/>
  </p:sldLayoutIdLst>
  <p:hf sldNum="0" hd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C1FA8F66-3B85-411D-A2A6-A50DF3026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a:extLst>
              <a:ext uri="{FF2B5EF4-FFF2-40B4-BE49-F238E27FC236}">
                <a16:creationId xmlns:a16="http://schemas.microsoft.com/office/drawing/2014/main" id="{92F80F1F-A36F-4522-A06B-0F153588ED15}"/>
              </a:ext>
            </a:extLst>
          </p:cNvPr>
          <p:cNvPicPr>
            <a:picLocks noChangeAspect="1"/>
          </p:cNvPicPr>
          <p:nvPr/>
        </p:nvPicPr>
        <p:blipFill rotWithShape="1">
          <a:blip r:embed="rId2"/>
          <a:srcRect t="10000"/>
          <a:stretch/>
        </p:blipFill>
        <p:spPr>
          <a:xfrm>
            <a:off x="20" y="9635"/>
            <a:ext cx="12191980" cy="6857990"/>
          </a:xfrm>
          <a:prstGeom prst="rect">
            <a:avLst/>
          </a:prstGeom>
        </p:spPr>
      </p:pic>
      <p:sp>
        <p:nvSpPr>
          <p:cNvPr id="25" name="Rectangle 10">
            <a:extLst>
              <a:ext uri="{FF2B5EF4-FFF2-40B4-BE49-F238E27FC236}">
                <a16:creationId xmlns:a16="http://schemas.microsoft.com/office/drawing/2014/main" id="{4179E790-E691-4202-B7FA-62924FC8D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219240"/>
            <a:ext cx="11301984"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12">
            <a:extLst>
              <a:ext uri="{FF2B5EF4-FFF2-40B4-BE49-F238E27FC236}">
                <a16:creationId xmlns:a16="http://schemas.microsoft.com/office/drawing/2014/main" id="{065EE0A0-4DA6-4AA2-A475-14DB03C55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376057"/>
            <a:ext cx="11303626" cy="2034709"/>
          </a:xfrm>
          <a:prstGeom prst="rect">
            <a:avLst/>
          </a:prstGeom>
          <a:solidFill>
            <a:schemeClr val="bg1"/>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7AB5054-C951-455E-B1E9-F4C214670466}"/>
              </a:ext>
            </a:extLst>
          </p:cNvPr>
          <p:cNvSpPr>
            <a:spLocks noGrp="1"/>
          </p:cNvSpPr>
          <p:nvPr>
            <p:ph type="ctrTitle"/>
          </p:nvPr>
        </p:nvSpPr>
        <p:spPr>
          <a:xfrm>
            <a:off x="609599" y="4572000"/>
            <a:ext cx="10965141" cy="895244"/>
          </a:xfrm>
        </p:spPr>
        <p:txBody>
          <a:bodyPr>
            <a:normAutofit/>
          </a:bodyPr>
          <a:lstStyle/>
          <a:p>
            <a:r>
              <a:rPr lang="de-DE" sz="4000" dirty="0">
                <a:solidFill>
                  <a:schemeClr val="tx1"/>
                </a:solidFill>
              </a:rPr>
              <a:t>Session </a:t>
            </a:r>
            <a:r>
              <a:rPr lang="en-US" sz="4000" dirty="0">
                <a:solidFill>
                  <a:schemeClr val="tx1"/>
                </a:solidFill>
              </a:rPr>
              <a:t>6</a:t>
            </a:r>
            <a:r>
              <a:rPr lang="de-DE" sz="4000" dirty="0">
                <a:solidFill>
                  <a:schemeClr val="tx1"/>
                </a:solidFill>
              </a:rPr>
              <a:t> – </a:t>
            </a:r>
            <a:r>
              <a:rPr lang="en-GB" sz="4000" dirty="0">
                <a:solidFill>
                  <a:schemeClr val="tx1"/>
                </a:solidFill>
              </a:rPr>
              <a:t>Introduction</a:t>
            </a:r>
            <a:r>
              <a:rPr lang="de-DE" sz="4000" dirty="0">
                <a:solidFill>
                  <a:schemeClr val="tx1"/>
                </a:solidFill>
              </a:rPr>
              <a:t> </a:t>
            </a:r>
            <a:r>
              <a:rPr lang="de-DE" sz="4000" dirty="0" err="1">
                <a:solidFill>
                  <a:schemeClr val="tx1"/>
                </a:solidFill>
              </a:rPr>
              <a:t>to</a:t>
            </a:r>
            <a:r>
              <a:rPr lang="de-DE" sz="4000" dirty="0">
                <a:solidFill>
                  <a:schemeClr val="tx1"/>
                </a:solidFill>
              </a:rPr>
              <a:t> </a:t>
            </a:r>
            <a:r>
              <a:rPr lang="de-DE" sz="4000" dirty="0" err="1">
                <a:solidFill>
                  <a:schemeClr val="tx1"/>
                </a:solidFill>
              </a:rPr>
              <a:t>Linguistics</a:t>
            </a:r>
            <a:endParaRPr lang="en-GB" sz="4000" dirty="0">
              <a:solidFill>
                <a:schemeClr val="tx1"/>
              </a:solidFill>
            </a:endParaRPr>
          </a:p>
        </p:txBody>
      </p:sp>
      <p:sp>
        <p:nvSpPr>
          <p:cNvPr id="3" name="Subtitle 2">
            <a:extLst>
              <a:ext uri="{FF2B5EF4-FFF2-40B4-BE49-F238E27FC236}">
                <a16:creationId xmlns:a16="http://schemas.microsoft.com/office/drawing/2014/main" id="{344490C3-5733-466C-8075-BC5AB27F843E}"/>
              </a:ext>
            </a:extLst>
          </p:cNvPr>
          <p:cNvSpPr>
            <a:spLocks noGrp="1"/>
          </p:cNvSpPr>
          <p:nvPr>
            <p:ph type="subTitle" idx="1"/>
          </p:nvPr>
        </p:nvSpPr>
        <p:spPr>
          <a:xfrm>
            <a:off x="609598" y="5504576"/>
            <a:ext cx="10965142" cy="447491"/>
          </a:xfrm>
        </p:spPr>
        <p:txBody>
          <a:bodyPr>
            <a:normAutofit/>
          </a:bodyPr>
          <a:lstStyle/>
          <a:p>
            <a:r>
              <a:rPr lang="de-DE" dirty="0" err="1"/>
              <a:t>Shuk</a:t>
            </a:r>
            <a:r>
              <a:rPr lang="de-DE" dirty="0"/>
              <a:t> Han (Sara) HO														08/12/2020</a:t>
            </a:r>
            <a:endParaRPr lang="en-GB" dirty="0"/>
          </a:p>
        </p:txBody>
      </p:sp>
      <p:sp>
        <p:nvSpPr>
          <p:cNvPr id="5" name="Footer Placeholder 4">
            <a:extLst>
              <a:ext uri="{FF2B5EF4-FFF2-40B4-BE49-F238E27FC236}">
                <a16:creationId xmlns:a16="http://schemas.microsoft.com/office/drawing/2014/main" id="{4E27C6B7-01A7-4A96-9B36-5F1FC842528B}"/>
              </a:ext>
            </a:extLst>
          </p:cNvPr>
          <p:cNvSpPr>
            <a:spLocks noGrp="1"/>
          </p:cNvSpPr>
          <p:nvPr>
            <p:ph type="ftr" sz="quarter" idx="11"/>
          </p:nvPr>
        </p:nvSpPr>
        <p:spPr/>
        <p:txBody>
          <a:bodyPr/>
          <a:lstStyle/>
          <a:p>
            <a:r>
              <a:rPr lang="en-US"/>
              <a:t>Biewanger &amp; Becker  p.2</a:t>
            </a:r>
            <a:endParaRPr lang="en-US" dirty="0"/>
          </a:p>
        </p:txBody>
      </p:sp>
    </p:spTree>
    <p:extLst>
      <p:ext uri="{BB962C8B-B14F-4D97-AF65-F5344CB8AC3E}">
        <p14:creationId xmlns:p14="http://schemas.microsoft.com/office/powerpoint/2010/main" val="76872919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7B12F08-460D-434F-B71B-B85EE20B41E6}"/>
              </a:ext>
            </a:extLst>
          </p:cNvPr>
          <p:cNvSpPr>
            <a:spLocks noGrp="1"/>
          </p:cNvSpPr>
          <p:nvPr>
            <p:ph type="title"/>
          </p:nvPr>
        </p:nvSpPr>
        <p:spPr>
          <a:xfrm>
            <a:off x="609906" y="702155"/>
            <a:ext cx="3568661" cy="1269713"/>
          </a:xfrm>
        </p:spPr>
        <p:txBody>
          <a:bodyPr>
            <a:normAutofit/>
          </a:bodyPr>
          <a:lstStyle/>
          <a:p>
            <a:r>
              <a:rPr lang="de-DE" dirty="0"/>
              <a:t>Weekly Quiz </a:t>
            </a:r>
            <a:r>
              <a:rPr lang="de-DE" dirty="0" err="1"/>
              <a:t>iV</a:t>
            </a:r>
            <a:r>
              <a:rPr lang="de-DE" dirty="0"/>
              <a:t> </a:t>
            </a:r>
            <a:endParaRPr lang="en-GB" dirty="0"/>
          </a:p>
        </p:txBody>
      </p:sp>
      <p:sp>
        <p:nvSpPr>
          <p:cNvPr id="14" name="Rectangle 13">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24" name="Group 23">
            <a:extLst>
              <a:ext uri="{FF2B5EF4-FFF2-40B4-BE49-F238E27FC236}">
                <a16:creationId xmlns:a16="http://schemas.microsoft.com/office/drawing/2014/main" id="{66E1C8A8-23C7-45D9-9CD9-5C73AF430583}"/>
              </a:ext>
            </a:extLst>
          </p:cNvPr>
          <p:cNvGrpSpPr/>
          <p:nvPr/>
        </p:nvGrpSpPr>
        <p:grpSpPr>
          <a:xfrm>
            <a:off x="-28930" y="2971210"/>
            <a:ext cx="4445405" cy="1092042"/>
            <a:chOff x="-28930" y="2971210"/>
            <a:chExt cx="4445405" cy="1092042"/>
          </a:xfrm>
        </p:grpSpPr>
        <p:sp>
          <p:nvSpPr>
            <p:cNvPr id="17" name="TextBox 16">
              <a:extLst>
                <a:ext uri="{FF2B5EF4-FFF2-40B4-BE49-F238E27FC236}">
                  <a16:creationId xmlns:a16="http://schemas.microsoft.com/office/drawing/2014/main" id="{2BA7715D-F22F-414C-881E-7F289EECE33B}"/>
                </a:ext>
              </a:extLst>
            </p:cNvPr>
            <p:cNvSpPr txBox="1"/>
            <p:nvPr/>
          </p:nvSpPr>
          <p:spPr>
            <a:xfrm>
              <a:off x="-28930" y="3338106"/>
              <a:ext cx="1695773"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Minimal pairs </a:t>
              </a:r>
              <a:endParaRPr lang="en-GB" dirty="0"/>
            </a:p>
          </p:txBody>
        </p:sp>
        <p:sp>
          <p:nvSpPr>
            <p:cNvPr id="18" name="TextBox 17">
              <a:extLst>
                <a:ext uri="{FF2B5EF4-FFF2-40B4-BE49-F238E27FC236}">
                  <a16:creationId xmlns:a16="http://schemas.microsoft.com/office/drawing/2014/main" id="{121AE863-9A2D-4AEA-9552-14B0D888C0E0}"/>
                </a:ext>
              </a:extLst>
            </p:cNvPr>
            <p:cNvSpPr txBox="1"/>
            <p:nvPr/>
          </p:nvSpPr>
          <p:spPr>
            <a:xfrm>
              <a:off x="1711441" y="2971210"/>
              <a:ext cx="2256977"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differ in one sound </a:t>
              </a:r>
              <a:endParaRPr lang="en-GB" dirty="0"/>
            </a:p>
          </p:txBody>
        </p:sp>
        <p:sp>
          <p:nvSpPr>
            <p:cNvPr id="20" name="TextBox 19">
              <a:extLst>
                <a:ext uri="{FF2B5EF4-FFF2-40B4-BE49-F238E27FC236}">
                  <a16:creationId xmlns:a16="http://schemas.microsoft.com/office/drawing/2014/main" id="{6D37DB6C-4C03-4673-A036-6F0857E2A5F1}"/>
                </a:ext>
              </a:extLst>
            </p:cNvPr>
            <p:cNvSpPr txBox="1"/>
            <p:nvPr/>
          </p:nvSpPr>
          <p:spPr>
            <a:xfrm>
              <a:off x="1642452" y="3693936"/>
              <a:ext cx="2774023" cy="369316"/>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have distinct meanings</a:t>
              </a:r>
              <a:endParaRPr lang="en-GB" dirty="0"/>
            </a:p>
          </p:txBody>
        </p:sp>
        <p:sp>
          <p:nvSpPr>
            <p:cNvPr id="23" name="Left Brace 22">
              <a:extLst>
                <a:ext uri="{FF2B5EF4-FFF2-40B4-BE49-F238E27FC236}">
                  <a16:creationId xmlns:a16="http://schemas.microsoft.com/office/drawing/2014/main" id="{D98D8FFD-33E3-43B9-8DEA-39F9A9E6B779}"/>
                </a:ext>
              </a:extLst>
            </p:cNvPr>
            <p:cNvSpPr/>
            <p:nvPr/>
          </p:nvSpPr>
          <p:spPr>
            <a:xfrm>
              <a:off x="1362621" y="3127216"/>
              <a:ext cx="320107" cy="79111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pic>
        <p:nvPicPr>
          <p:cNvPr id="5" name="Picture 4">
            <a:extLst>
              <a:ext uri="{FF2B5EF4-FFF2-40B4-BE49-F238E27FC236}">
                <a16:creationId xmlns:a16="http://schemas.microsoft.com/office/drawing/2014/main" id="{1199C5CD-B680-43C2-9A9D-9F6A8ABBE896}"/>
              </a:ext>
            </a:extLst>
          </p:cNvPr>
          <p:cNvPicPr>
            <a:picLocks noChangeAspect="1"/>
          </p:cNvPicPr>
          <p:nvPr/>
        </p:nvPicPr>
        <p:blipFill>
          <a:blip r:embed="rId3"/>
          <a:stretch>
            <a:fillRect/>
          </a:stretch>
        </p:blipFill>
        <p:spPr>
          <a:xfrm>
            <a:off x="4445187" y="1222625"/>
            <a:ext cx="7551307" cy="5068255"/>
          </a:xfrm>
          <a:prstGeom prst="rect">
            <a:avLst/>
          </a:prstGeom>
        </p:spPr>
      </p:pic>
      <p:sp>
        <p:nvSpPr>
          <p:cNvPr id="13" name="TextBox 12">
            <a:extLst>
              <a:ext uri="{FF2B5EF4-FFF2-40B4-BE49-F238E27FC236}">
                <a16:creationId xmlns:a16="http://schemas.microsoft.com/office/drawing/2014/main" id="{4A6A3C89-4350-400E-AE68-017F34F256A5}"/>
              </a:ext>
            </a:extLst>
          </p:cNvPr>
          <p:cNvSpPr txBox="1"/>
          <p:nvPr/>
        </p:nvSpPr>
        <p:spPr>
          <a:xfrm>
            <a:off x="8460117" y="3601587"/>
            <a:ext cx="1636158"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latin typeface="Calibri" panose="020F0502020204030204" pitchFamily="34" charset="0"/>
                <a:ea typeface="Arial Unicode MS"/>
                <a:cs typeface="Calibri" panose="020F0502020204030204" pitchFamily="34" charset="0"/>
              </a:rPr>
              <a:t>A</a:t>
            </a:r>
            <a:r>
              <a:rPr lang="en-US" sz="2400" dirty="0">
                <a:effectLst/>
                <a:latin typeface="Calibri" panose="020F0502020204030204" pitchFamily="34" charset="0"/>
                <a:ea typeface="Arial Unicode MS"/>
                <a:cs typeface="Calibri" panose="020F0502020204030204" pitchFamily="34" charset="0"/>
              </a:rPr>
              <a:t>llophones </a:t>
            </a:r>
            <a:r>
              <a:rPr lang="en-US" sz="1800" dirty="0">
                <a:effectLst/>
                <a:latin typeface="Times New Roman" panose="02020603050405020304" pitchFamily="18" charset="0"/>
                <a:ea typeface="Arial Unicode MS"/>
                <a:cs typeface="Arial Unicode MS"/>
              </a:rPr>
              <a:t> </a:t>
            </a:r>
            <a:endParaRPr lang="en-GB" dirty="0"/>
          </a:p>
        </p:txBody>
      </p:sp>
    </p:spTree>
    <p:extLst>
      <p:ext uri="{BB962C8B-B14F-4D97-AF65-F5344CB8AC3E}">
        <p14:creationId xmlns:p14="http://schemas.microsoft.com/office/powerpoint/2010/main" val="3885603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7B12F08-460D-434F-B71B-B85EE20B41E6}"/>
              </a:ext>
            </a:extLst>
          </p:cNvPr>
          <p:cNvSpPr>
            <a:spLocks noGrp="1"/>
          </p:cNvSpPr>
          <p:nvPr>
            <p:ph type="title"/>
          </p:nvPr>
        </p:nvSpPr>
        <p:spPr>
          <a:xfrm>
            <a:off x="609906" y="702155"/>
            <a:ext cx="3568661" cy="1269713"/>
          </a:xfrm>
        </p:spPr>
        <p:txBody>
          <a:bodyPr>
            <a:normAutofit/>
          </a:bodyPr>
          <a:lstStyle/>
          <a:p>
            <a:r>
              <a:rPr lang="de-DE" dirty="0"/>
              <a:t>Weekly Quiz </a:t>
            </a:r>
            <a:r>
              <a:rPr lang="de-DE" dirty="0" err="1"/>
              <a:t>iV</a:t>
            </a:r>
            <a:r>
              <a:rPr lang="de-DE" dirty="0"/>
              <a:t> </a:t>
            </a:r>
            <a:endParaRPr lang="en-GB" dirty="0"/>
          </a:p>
        </p:txBody>
      </p:sp>
      <p:sp>
        <p:nvSpPr>
          <p:cNvPr id="14" name="Rectangle 13">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24" name="Group 23">
            <a:extLst>
              <a:ext uri="{FF2B5EF4-FFF2-40B4-BE49-F238E27FC236}">
                <a16:creationId xmlns:a16="http://schemas.microsoft.com/office/drawing/2014/main" id="{66E1C8A8-23C7-45D9-9CD9-5C73AF430583}"/>
              </a:ext>
            </a:extLst>
          </p:cNvPr>
          <p:cNvGrpSpPr/>
          <p:nvPr/>
        </p:nvGrpSpPr>
        <p:grpSpPr>
          <a:xfrm>
            <a:off x="-28930" y="2971210"/>
            <a:ext cx="4445405" cy="1092042"/>
            <a:chOff x="-28930" y="2971210"/>
            <a:chExt cx="4445405" cy="1092042"/>
          </a:xfrm>
        </p:grpSpPr>
        <p:sp>
          <p:nvSpPr>
            <p:cNvPr id="17" name="TextBox 16">
              <a:extLst>
                <a:ext uri="{FF2B5EF4-FFF2-40B4-BE49-F238E27FC236}">
                  <a16:creationId xmlns:a16="http://schemas.microsoft.com/office/drawing/2014/main" id="{2BA7715D-F22F-414C-881E-7F289EECE33B}"/>
                </a:ext>
              </a:extLst>
            </p:cNvPr>
            <p:cNvSpPr txBox="1"/>
            <p:nvPr/>
          </p:nvSpPr>
          <p:spPr>
            <a:xfrm>
              <a:off x="-28930" y="3338106"/>
              <a:ext cx="1695773"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Minimal pairs </a:t>
              </a:r>
              <a:endParaRPr lang="en-GB" dirty="0"/>
            </a:p>
          </p:txBody>
        </p:sp>
        <p:sp>
          <p:nvSpPr>
            <p:cNvPr id="18" name="TextBox 17">
              <a:extLst>
                <a:ext uri="{FF2B5EF4-FFF2-40B4-BE49-F238E27FC236}">
                  <a16:creationId xmlns:a16="http://schemas.microsoft.com/office/drawing/2014/main" id="{121AE863-9A2D-4AEA-9552-14B0D888C0E0}"/>
                </a:ext>
              </a:extLst>
            </p:cNvPr>
            <p:cNvSpPr txBox="1"/>
            <p:nvPr/>
          </p:nvSpPr>
          <p:spPr>
            <a:xfrm>
              <a:off x="1711441" y="2971210"/>
              <a:ext cx="2256977"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differ in one sound </a:t>
              </a:r>
              <a:endParaRPr lang="en-GB" dirty="0"/>
            </a:p>
          </p:txBody>
        </p:sp>
        <p:sp>
          <p:nvSpPr>
            <p:cNvPr id="20" name="TextBox 19">
              <a:extLst>
                <a:ext uri="{FF2B5EF4-FFF2-40B4-BE49-F238E27FC236}">
                  <a16:creationId xmlns:a16="http://schemas.microsoft.com/office/drawing/2014/main" id="{6D37DB6C-4C03-4673-A036-6F0857E2A5F1}"/>
                </a:ext>
              </a:extLst>
            </p:cNvPr>
            <p:cNvSpPr txBox="1"/>
            <p:nvPr/>
          </p:nvSpPr>
          <p:spPr>
            <a:xfrm>
              <a:off x="1642452" y="3693936"/>
              <a:ext cx="2774023" cy="369316"/>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have distinct meanings</a:t>
              </a:r>
              <a:endParaRPr lang="en-GB" dirty="0"/>
            </a:p>
          </p:txBody>
        </p:sp>
        <p:sp>
          <p:nvSpPr>
            <p:cNvPr id="23" name="Left Brace 22">
              <a:extLst>
                <a:ext uri="{FF2B5EF4-FFF2-40B4-BE49-F238E27FC236}">
                  <a16:creationId xmlns:a16="http://schemas.microsoft.com/office/drawing/2014/main" id="{D98D8FFD-33E3-43B9-8DEA-39F9A9E6B779}"/>
                </a:ext>
              </a:extLst>
            </p:cNvPr>
            <p:cNvSpPr/>
            <p:nvPr/>
          </p:nvSpPr>
          <p:spPr>
            <a:xfrm>
              <a:off x="1362621" y="3127216"/>
              <a:ext cx="320107" cy="79111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pic>
        <p:nvPicPr>
          <p:cNvPr id="7" name="Picture 6">
            <a:extLst>
              <a:ext uri="{FF2B5EF4-FFF2-40B4-BE49-F238E27FC236}">
                <a16:creationId xmlns:a16="http://schemas.microsoft.com/office/drawing/2014/main" id="{7E001F9A-7954-4B24-BA65-52560EA8600E}"/>
              </a:ext>
            </a:extLst>
          </p:cNvPr>
          <p:cNvPicPr>
            <a:picLocks noChangeAspect="1"/>
          </p:cNvPicPr>
          <p:nvPr/>
        </p:nvPicPr>
        <p:blipFill>
          <a:blip r:embed="rId3"/>
          <a:stretch>
            <a:fillRect/>
          </a:stretch>
        </p:blipFill>
        <p:spPr>
          <a:xfrm>
            <a:off x="4871996" y="1245212"/>
            <a:ext cx="7153506" cy="5371345"/>
          </a:xfrm>
          <a:prstGeom prst="rect">
            <a:avLst/>
          </a:prstGeom>
        </p:spPr>
      </p:pic>
      <p:cxnSp>
        <p:nvCxnSpPr>
          <p:cNvPr id="19" name="Straight Arrow Connector 18">
            <a:extLst>
              <a:ext uri="{FF2B5EF4-FFF2-40B4-BE49-F238E27FC236}">
                <a16:creationId xmlns:a16="http://schemas.microsoft.com/office/drawing/2014/main" id="{FD9E0988-E362-4A8B-A1FC-5B6C2401151B}"/>
              </a:ext>
            </a:extLst>
          </p:cNvPr>
          <p:cNvCxnSpPr/>
          <p:nvPr/>
        </p:nvCxnSpPr>
        <p:spPr>
          <a:xfrm>
            <a:off x="4496855" y="2537716"/>
            <a:ext cx="452063"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942EA41C-274B-4018-B1AD-DAE6429C849B}"/>
              </a:ext>
            </a:extLst>
          </p:cNvPr>
          <p:cNvCxnSpPr/>
          <p:nvPr/>
        </p:nvCxnSpPr>
        <p:spPr>
          <a:xfrm>
            <a:off x="4496855" y="4530903"/>
            <a:ext cx="452063"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a:extLst>
              <a:ext uri="{FF2B5EF4-FFF2-40B4-BE49-F238E27FC236}">
                <a16:creationId xmlns:a16="http://schemas.microsoft.com/office/drawing/2014/main" id="{24B65B16-4975-48D8-BD0C-D97243CC3360}"/>
              </a:ext>
            </a:extLst>
          </p:cNvPr>
          <p:cNvCxnSpPr/>
          <p:nvPr/>
        </p:nvCxnSpPr>
        <p:spPr>
          <a:xfrm>
            <a:off x="4496855" y="5955587"/>
            <a:ext cx="45206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DE94BD5-92C8-4B09-B7FA-E0F1714A452B}"/>
              </a:ext>
            </a:extLst>
          </p:cNvPr>
          <p:cNvCxnSpPr/>
          <p:nvPr/>
        </p:nvCxnSpPr>
        <p:spPr>
          <a:xfrm>
            <a:off x="4496855" y="2215794"/>
            <a:ext cx="45206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6606841-BDD0-4580-8397-B6AC32B2A55F}"/>
              </a:ext>
            </a:extLst>
          </p:cNvPr>
          <p:cNvSpPr txBox="1"/>
          <p:nvPr/>
        </p:nvSpPr>
        <p:spPr>
          <a:xfrm>
            <a:off x="8470392" y="3707438"/>
            <a:ext cx="1636158"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latin typeface="Calibri" panose="020F0502020204030204" pitchFamily="34" charset="0"/>
                <a:ea typeface="Arial Unicode MS"/>
                <a:cs typeface="Calibri" panose="020F0502020204030204" pitchFamily="34" charset="0"/>
              </a:rPr>
              <a:t>A</a:t>
            </a:r>
            <a:r>
              <a:rPr lang="en-US" sz="2400" dirty="0">
                <a:effectLst/>
                <a:latin typeface="Calibri" panose="020F0502020204030204" pitchFamily="34" charset="0"/>
                <a:ea typeface="Arial Unicode MS"/>
                <a:cs typeface="Calibri" panose="020F0502020204030204" pitchFamily="34" charset="0"/>
              </a:rPr>
              <a:t>llophones </a:t>
            </a:r>
            <a:r>
              <a:rPr lang="en-US" sz="1800" dirty="0">
                <a:effectLst/>
                <a:latin typeface="Times New Roman" panose="02020603050405020304" pitchFamily="18" charset="0"/>
                <a:ea typeface="Arial Unicode MS"/>
                <a:cs typeface="Arial Unicode MS"/>
              </a:rPr>
              <a:t> </a:t>
            </a:r>
            <a:endParaRPr lang="en-GB" dirty="0"/>
          </a:p>
        </p:txBody>
      </p:sp>
    </p:spTree>
    <p:extLst>
      <p:ext uri="{BB962C8B-B14F-4D97-AF65-F5344CB8AC3E}">
        <p14:creationId xmlns:p14="http://schemas.microsoft.com/office/powerpoint/2010/main" val="334469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A885-1633-4E6E-AA27-6B32409DC0EC}"/>
              </a:ext>
            </a:extLst>
          </p:cNvPr>
          <p:cNvSpPr>
            <a:spLocks noGrp="1"/>
          </p:cNvSpPr>
          <p:nvPr>
            <p:ph type="title"/>
          </p:nvPr>
        </p:nvSpPr>
        <p:spPr/>
        <p:txBody>
          <a:bodyPr/>
          <a:lstStyle/>
          <a:p>
            <a:r>
              <a:rPr lang="de-DE" dirty="0"/>
              <a:t>Weekly </a:t>
            </a:r>
            <a:r>
              <a:rPr lang="de-DE" dirty="0" err="1"/>
              <a:t>quiz</a:t>
            </a:r>
            <a:r>
              <a:rPr lang="de-DE" dirty="0"/>
              <a:t> V </a:t>
            </a:r>
            <a:endParaRPr lang="en-GB" dirty="0"/>
          </a:p>
        </p:txBody>
      </p:sp>
      <p:pic>
        <p:nvPicPr>
          <p:cNvPr id="5" name="Picture 4">
            <a:extLst>
              <a:ext uri="{FF2B5EF4-FFF2-40B4-BE49-F238E27FC236}">
                <a16:creationId xmlns:a16="http://schemas.microsoft.com/office/drawing/2014/main" id="{4FB59356-9284-47B4-97E6-200BF6FC9BB9}"/>
              </a:ext>
            </a:extLst>
          </p:cNvPr>
          <p:cNvPicPr>
            <a:picLocks noChangeAspect="1"/>
          </p:cNvPicPr>
          <p:nvPr/>
        </p:nvPicPr>
        <p:blipFill>
          <a:blip r:embed="rId2"/>
          <a:stretch>
            <a:fillRect/>
          </a:stretch>
        </p:blipFill>
        <p:spPr>
          <a:xfrm>
            <a:off x="3570716" y="1296516"/>
            <a:ext cx="8377971" cy="5135106"/>
          </a:xfrm>
          <a:prstGeom prst="rect">
            <a:avLst/>
          </a:prstGeom>
        </p:spPr>
      </p:pic>
    </p:spTree>
    <p:extLst>
      <p:ext uri="{BB962C8B-B14F-4D97-AF65-F5344CB8AC3E}">
        <p14:creationId xmlns:p14="http://schemas.microsoft.com/office/powerpoint/2010/main" val="1004891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3D2DE-384D-4FB3-A926-5CEE9AE90D66}"/>
              </a:ext>
            </a:extLst>
          </p:cNvPr>
          <p:cNvSpPr>
            <a:spLocks noGrp="1"/>
          </p:cNvSpPr>
          <p:nvPr>
            <p:ph type="title"/>
          </p:nvPr>
        </p:nvSpPr>
        <p:spPr/>
        <p:txBody>
          <a:bodyPr/>
          <a:lstStyle/>
          <a:p>
            <a:r>
              <a:rPr lang="de-DE" dirty="0"/>
              <a:t>Morpheme &amp; </a:t>
            </a:r>
            <a:r>
              <a:rPr lang="en-GB" dirty="0"/>
              <a:t>Allomorph</a:t>
            </a:r>
            <a:r>
              <a:rPr lang="de-DE" dirty="0"/>
              <a:t> </a:t>
            </a:r>
            <a:endParaRPr lang="en-GB" dirty="0"/>
          </a:p>
        </p:txBody>
      </p:sp>
      <p:sp>
        <p:nvSpPr>
          <p:cNvPr id="3" name="Content Placeholder 2">
            <a:extLst>
              <a:ext uri="{FF2B5EF4-FFF2-40B4-BE49-F238E27FC236}">
                <a16:creationId xmlns:a16="http://schemas.microsoft.com/office/drawing/2014/main" id="{EB686323-2B10-4E04-81E0-5511DD0D1DF2}"/>
              </a:ext>
            </a:extLst>
          </p:cNvPr>
          <p:cNvSpPr>
            <a:spLocks noGrp="1"/>
          </p:cNvSpPr>
          <p:nvPr>
            <p:ph idx="1"/>
          </p:nvPr>
        </p:nvSpPr>
        <p:spPr/>
        <p:txBody>
          <a:bodyPr/>
          <a:lstStyle/>
          <a:p>
            <a:pPr marL="285750" indent="-2857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r>
              <a:rPr lang="en-GB" sz="1800" dirty="0">
                <a:latin typeface="Calibri" panose="020F0502020204030204" pitchFamily="34" charset="0"/>
                <a:cs typeface="Calibri" panose="020F0502020204030204" pitchFamily="34" charset="0"/>
              </a:rPr>
              <a:t>Morpheme</a:t>
            </a:r>
            <a:r>
              <a:rPr lang="de-DE" sz="1800" dirty="0">
                <a:latin typeface="Calibri" panose="020F0502020204030204" pitchFamily="34" charset="0"/>
                <a:cs typeface="Calibri" panose="020F0502020204030204" pitchFamily="34" charset="0"/>
              </a:rPr>
              <a:t>: {-s} plural </a:t>
            </a:r>
            <a:r>
              <a:rPr lang="de-DE" sz="1800" dirty="0" err="1">
                <a:latin typeface="Calibri" panose="020F0502020204030204" pitchFamily="34" charset="0"/>
                <a:cs typeface="Calibri" panose="020F0502020204030204" pitchFamily="34" charset="0"/>
              </a:rPr>
              <a:t>marker</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electric</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adj</a:t>
            </a:r>
            <a:endParaRPr lang="de-DE" sz="1800" dirty="0">
              <a:latin typeface="Calibri" panose="020F0502020204030204" pitchFamily="34" charset="0"/>
              <a:cs typeface="Calibri" panose="020F0502020204030204" pitchFamily="34" charset="0"/>
            </a:endParaRPr>
          </a:p>
          <a:p>
            <a:r>
              <a:rPr lang="de-DE" sz="1800" dirty="0">
                <a:latin typeface="Calibri" panose="020F0502020204030204" pitchFamily="34" charset="0"/>
                <a:cs typeface="Calibri" panose="020F0502020204030204" pitchFamily="34" charset="0"/>
              </a:rPr>
              <a:t>Morph: {-s} /-z/ /-s/ /-</a:t>
            </a:r>
            <a:r>
              <a:rPr lang="de-DE" sz="1800" dirty="0" err="1">
                <a:latin typeface="Calibri" panose="020F0502020204030204" pitchFamily="34" charset="0"/>
                <a:cs typeface="Calibri" panose="020F0502020204030204" pitchFamily="34" charset="0"/>
              </a:rPr>
              <a:t>iz</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as</a:t>
            </a:r>
            <a:r>
              <a:rPr lang="de-DE" sz="1800" dirty="0">
                <a:latin typeface="Calibri" panose="020F0502020204030204" pitchFamily="34" charset="0"/>
                <a:cs typeface="Calibri" panose="020F0502020204030204" pitchFamily="34" charset="0"/>
              </a:rPr>
              <a:t> in  </a:t>
            </a:r>
            <a:r>
              <a:rPr lang="de-DE" sz="1800" i="1" dirty="0" err="1">
                <a:latin typeface="Calibri" panose="020F0502020204030204" pitchFamily="34" charset="0"/>
                <a:cs typeface="Calibri" panose="020F0502020204030204" pitchFamily="34" charset="0"/>
              </a:rPr>
              <a:t>kid</a:t>
            </a:r>
            <a:r>
              <a:rPr lang="de-DE" sz="1800" i="1" dirty="0">
                <a:latin typeface="Calibri" panose="020F0502020204030204" pitchFamily="34" charset="0"/>
                <a:cs typeface="Calibri" panose="020F0502020204030204" pitchFamily="34" charset="0"/>
              </a:rPr>
              <a:t>-s kit-s </a:t>
            </a:r>
            <a:r>
              <a:rPr lang="de-DE" sz="1800" i="1" dirty="0" err="1">
                <a:latin typeface="Calibri" panose="020F0502020204030204" pitchFamily="34" charset="0"/>
                <a:cs typeface="Calibri" panose="020F0502020204030204" pitchFamily="34" charset="0"/>
              </a:rPr>
              <a:t>kiss</a:t>
            </a:r>
            <a:r>
              <a:rPr lang="de-DE" sz="1800" i="1" dirty="0">
                <a:latin typeface="Calibri" panose="020F0502020204030204" pitchFamily="34" charset="0"/>
                <a:cs typeface="Calibri" panose="020F0502020204030204" pitchFamily="34" charset="0"/>
              </a:rPr>
              <a:t>-es; 	</a:t>
            </a:r>
          </a:p>
          <a:p>
            <a:pPr marL="0" indent="0">
              <a:buNone/>
            </a:pPr>
            <a:r>
              <a:rPr lang="de-DE" sz="1800" dirty="0">
                <a:latin typeface="Calibri" panose="020F0502020204030204" pitchFamily="34" charset="0"/>
                <a:cs typeface="Calibri" panose="020F0502020204030204" pitchFamily="34" charset="0"/>
              </a:rPr>
              <a:t>{</a:t>
            </a:r>
            <a:r>
              <a:rPr lang="de-DE" sz="1800" dirty="0" err="1">
                <a:latin typeface="Calibri" panose="020F0502020204030204" pitchFamily="34" charset="0"/>
                <a:cs typeface="Calibri" panose="020F0502020204030204" pitchFamily="34" charset="0"/>
              </a:rPr>
              <a:t>electric</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ɪlektrɪ</a:t>
            </a:r>
            <a:r>
              <a:rPr lang="de-DE" sz="1800" b="1" dirty="0" err="1">
                <a:latin typeface="Calibri" panose="020F0502020204030204" pitchFamily="34" charset="0"/>
                <a:cs typeface="Calibri" panose="020F0502020204030204" pitchFamily="34" charset="0"/>
              </a:rPr>
              <a:t>k</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electric-ity</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ɪlektrɪ</a:t>
            </a:r>
            <a:r>
              <a:rPr lang="de-DE" sz="1800" b="1" dirty="0" err="1">
                <a:latin typeface="Calibri" panose="020F0502020204030204" pitchFamily="34" charset="0"/>
                <a:cs typeface="Calibri" panose="020F0502020204030204" pitchFamily="34" charset="0"/>
              </a:rPr>
              <a:t>s</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ɪti</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electric-ian</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ɪlektrɪ</a:t>
            </a:r>
            <a:r>
              <a:rPr lang="de-DE" sz="1800" b="1" dirty="0" err="1">
                <a:latin typeface="Calibri" panose="020F0502020204030204" pitchFamily="34" charset="0"/>
                <a:cs typeface="Calibri" panose="020F0502020204030204" pitchFamily="34" charset="0"/>
              </a:rPr>
              <a:t>ʃ</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ən</a:t>
            </a:r>
            <a:r>
              <a:rPr lang="de-DE" sz="1800" dirty="0">
                <a:latin typeface="Calibri" panose="020F0502020204030204" pitchFamily="34" charset="0"/>
                <a:cs typeface="Calibri" panose="020F0502020204030204" pitchFamily="34" charset="0"/>
              </a:rPr>
              <a:t>/</a:t>
            </a:r>
            <a:endParaRPr lang="en-GB" sz="1800" dirty="0">
              <a:latin typeface="Calibri" panose="020F0502020204030204" pitchFamily="34" charset="0"/>
              <a:cs typeface="Calibri" panose="020F0502020204030204" pitchFamily="34" charset="0"/>
            </a:endParaRPr>
          </a:p>
          <a:p>
            <a:r>
              <a:rPr lang="de-DE" sz="1800" dirty="0">
                <a:latin typeface="Calibri" panose="020F0502020204030204" pitchFamily="34" charset="0"/>
                <a:cs typeface="Calibri" panose="020F0502020204030204" pitchFamily="34" charset="0"/>
              </a:rPr>
              <a:t>Allomorph: /-z/ /-s/ /-</a:t>
            </a:r>
            <a:r>
              <a:rPr lang="de-DE" sz="1800" dirty="0" err="1">
                <a:latin typeface="Calibri" panose="020F0502020204030204" pitchFamily="34" charset="0"/>
                <a:cs typeface="Calibri" panose="020F0502020204030204" pitchFamily="34" charset="0"/>
              </a:rPr>
              <a:t>iz</a:t>
            </a:r>
            <a:r>
              <a:rPr lang="de-DE" sz="1800" dirty="0">
                <a:latin typeface="Calibri" panose="020F0502020204030204" pitchFamily="34" charset="0"/>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are</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allomorphs</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of</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the</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morpheme</a:t>
            </a:r>
            <a:r>
              <a:rPr lang="de-DE" sz="1800" dirty="0">
                <a:effectLst/>
                <a:latin typeface="Calibri" panose="020F0502020204030204" pitchFamily="34" charset="0"/>
                <a:ea typeface="DengXian" panose="02010600030101010101" pitchFamily="2" charset="-122"/>
                <a:cs typeface="Calibri" panose="020F0502020204030204" pitchFamily="34" charset="0"/>
              </a:rPr>
              <a:t> {-s} plural </a:t>
            </a:r>
            <a:r>
              <a:rPr lang="de-DE" sz="1800" dirty="0" err="1">
                <a:effectLst/>
                <a:latin typeface="Calibri" panose="020F0502020204030204" pitchFamily="34" charset="0"/>
                <a:ea typeface="DengXian" panose="02010600030101010101" pitchFamily="2" charset="-122"/>
                <a:cs typeface="Calibri" panose="020F0502020204030204" pitchFamily="34" charset="0"/>
              </a:rPr>
              <a:t>marker</a:t>
            </a:r>
            <a:r>
              <a:rPr lang="de-DE" sz="1800" dirty="0">
                <a:latin typeface="Calibri" panose="020F0502020204030204" pitchFamily="34" charset="0"/>
                <a:cs typeface="Calibri" panose="020F0502020204030204" pitchFamily="34" charset="0"/>
              </a:rPr>
              <a:t> </a:t>
            </a:r>
          </a:p>
          <a:p>
            <a:pPr marL="0" indent="0">
              <a:buNone/>
            </a:pP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ɪlektrɪ</a:t>
            </a:r>
            <a:r>
              <a:rPr lang="de-DE" sz="1800" b="1" dirty="0" err="1">
                <a:latin typeface="Calibri" panose="020F0502020204030204" pitchFamily="34" charset="0"/>
                <a:cs typeface="Calibri" panose="020F0502020204030204" pitchFamily="34" charset="0"/>
              </a:rPr>
              <a:t>k</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ɪlektrɪ</a:t>
            </a:r>
            <a:r>
              <a:rPr lang="de-DE" sz="1800" b="1" dirty="0" err="1">
                <a:latin typeface="Calibri" panose="020F0502020204030204" pitchFamily="34" charset="0"/>
                <a:cs typeface="Calibri" panose="020F0502020204030204" pitchFamily="34" charset="0"/>
              </a:rPr>
              <a:t>s</a:t>
            </a:r>
            <a:r>
              <a:rPr lang="de-DE" sz="1800" dirty="0">
                <a:latin typeface="Calibri" panose="020F0502020204030204" pitchFamily="34" charset="0"/>
                <a:cs typeface="Calibri" panose="020F0502020204030204" pitchFamily="34" charset="0"/>
              </a:rPr>
              <a:t>/, /</a:t>
            </a:r>
            <a:r>
              <a:rPr lang="de-DE" sz="1800" dirty="0" err="1">
                <a:latin typeface="Calibri" panose="020F0502020204030204" pitchFamily="34" charset="0"/>
                <a:cs typeface="Calibri" panose="020F0502020204030204" pitchFamily="34" charset="0"/>
              </a:rPr>
              <a:t>ɪlektrɪ</a:t>
            </a:r>
            <a:r>
              <a:rPr lang="de-DE" sz="1800" b="1" dirty="0" err="1">
                <a:latin typeface="Calibri" panose="020F0502020204030204" pitchFamily="34" charset="0"/>
                <a:cs typeface="Calibri" panose="020F0502020204030204" pitchFamily="34" charset="0"/>
              </a:rPr>
              <a:t>ʃ</a:t>
            </a:r>
            <a:r>
              <a:rPr lang="de-DE" sz="1800" dirty="0">
                <a:latin typeface="Calibri" panose="020F0502020204030204" pitchFamily="34" charset="0"/>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are</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allomorphs</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of</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the</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morpheme</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latin typeface="Calibri" panose="020F0502020204030204" pitchFamily="34" charset="0"/>
                <a:cs typeface="Calibri" panose="020F0502020204030204" pitchFamily="34" charset="0"/>
              </a:rPr>
              <a:t>electric</a:t>
            </a:r>
            <a:r>
              <a:rPr lang="de-DE" sz="1800" dirty="0">
                <a:effectLst/>
                <a:latin typeface="Calibri" panose="020F0502020204030204" pitchFamily="34" charset="0"/>
                <a:ea typeface="DengXian" panose="02010600030101010101" pitchFamily="2" charset="-122"/>
                <a:cs typeface="Calibri" panose="020F0502020204030204" pitchFamily="34" charset="0"/>
              </a:rPr>
              <a:t>} </a:t>
            </a:r>
            <a:endParaRPr lang="de-DE" sz="1800" dirty="0">
              <a:latin typeface="Calibri" panose="020F0502020204030204" pitchFamily="34" charset="0"/>
              <a:cs typeface="Calibri" panose="020F0502020204030204" pitchFamily="34" charset="0"/>
            </a:endParaRPr>
          </a:p>
          <a:p>
            <a:pPr marL="0" indent="0">
              <a:buNone/>
            </a:pPr>
            <a:endParaRPr lang="en-GB" dirty="0"/>
          </a:p>
        </p:txBody>
      </p:sp>
      <p:sp>
        <p:nvSpPr>
          <p:cNvPr id="6" name="TextBox 5">
            <a:extLst>
              <a:ext uri="{FF2B5EF4-FFF2-40B4-BE49-F238E27FC236}">
                <a16:creationId xmlns:a16="http://schemas.microsoft.com/office/drawing/2014/main" id="{E9832837-B0C0-4919-A542-42FA588F78F8}"/>
              </a:ext>
            </a:extLst>
          </p:cNvPr>
          <p:cNvSpPr txBox="1"/>
          <p:nvPr/>
        </p:nvSpPr>
        <p:spPr>
          <a:xfrm>
            <a:off x="581192" y="2212848"/>
            <a:ext cx="5206746" cy="64186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noProof="0" dirty="0">
                <a:latin typeface="Calibri" panose="020F0502020204030204" pitchFamily="34" charset="0"/>
                <a:cs typeface="Calibri" panose="020F0502020204030204" pitchFamily="34" charset="0"/>
              </a:rPr>
              <a:t>Phonology</a:t>
            </a:r>
            <a:r>
              <a:rPr lang="de-DE" dirty="0">
                <a:latin typeface="Calibri" panose="020F0502020204030204" pitchFamily="34" charset="0"/>
                <a:cs typeface="Calibri" panose="020F0502020204030204" pitchFamily="34" charset="0"/>
              </a:rPr>
              <a:t>: Phoneme /t/, /l/, /</a:t>
            </a:r>
            <a:r>
              <a:rPr lang="de-DE" dirty="0" err="1">
                <a:latin typeface="Calibri" panose="020F0502020204030204" pitchFamily="34" charset="0"/>
                <a:cs typeface="Calibri" panose="020F0502020204030204" pitchFamily="34" charset="0"/>
              </a:rPr>
              <a:t>dʒ</a:t>
            </a:r>
            <a:r>
              <a:rPr lang="de-DE" dirty="0">
                <a:latin typeface="Calibri" panose="020F0502020204030204" pitchFamily="34" charset="0"/>
                <a:cs typeface="Calibri" panose="020F0502020204030204" pitchFamily="34" charset="0"/>
              </a:rPr>
              <a:t>/ , Phone [l], [</a:t>
            </a:r>
            <a:r>
              <a:rPr lang="de-DE" sz="1800" dirty="0">
                <a:effectLst/>
                <a:latin typeface="Calibri" panose="020F0502020204030204" pitchFamily="34" charset="0"/>
                <a:ea typeface="DengXian" panose="02010600030101010101" pitchFamily="2" charset="-122"/>
                <a:cs typeface="Calibri" panose="020F0502020204030204" pitchFamily="34" charset="0"/>
              </a:rPr>
              <a:t>ɫ], [ʔ]</a:t>
            </a:r>
          </a:p>
          <a:p>
            <a:r>
              <a:rPr lang="de-DE" dirty="0">
                <a:latin typeface="Calibri" panose="020F0502020204030204" pitchFamily="34" charset="0"/>
                <a:cs typeface="Calibri" panose="020F0502020204030204" pitchFamily="34" charset="0"/>
              </a:rPr>
              <a:t>[l] &amp; [</a:t>
            </a:r>
            <a:r>
              <a:rPr lang="de-DE" sz="1800" dirty="0">
                <a:effectLst/>
                <a:latin typeface="Calibri" panose="020F0502020204030204" pitchFamily="34" charset="0"/>
                <a:ea typeface="DengXian" panose="02010600030101010101" pitchFamily="2" charset="-122"/>
                <a:cs typeface="Calibri" panose="020F0502020204030204" pitchFamily="34" charset="0"/>
              </a:rPr>
              <a:t>ɫ]  </a:t>
            </a:r>
            <a:r>
              <a:rPr lang="de-DE" sz="1800" dirty="0" err="1">
                <a:effectLst/>
                <a:latin typeface="Calibri" panose="020F0502020204030204" pitchFamily="34" charset="0"/>
                <a:ea typeface="DengXian" panose="02010600030101010101" pitchFamily="2" charset="-122"/>
                <a:cs typeface="Calibri" panose="020F0502020204030204" pitchFamily="34" charset="0"/>
              </a:rPr>
              <a:t>are</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allophone</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of</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the</a:t>
            </a:r>
            <a:r>
              <a:rPr lang="de-DE" sz="1800" dirty="0">
                <a:effectLst/>
                <a:latin typeface="Calibri" panose="020F0502020204030204" pitchFamily="34" charset="0"/>
                <a:ea typeface="DengXian" panose="02010600030101010101" pitchFamily="2" charset="-122"/>
                <a:cs typeface="Calibri" panose="020F0502020204030204" pitchFamily="34" charset="0"/>
              </a:rPr>
              <a:t> </a:t>
            </a:r>
            <a:r>
              <a:rPr lang="de-DE" sz="1800" dirty="0" err="1">
                <a:effectLst/>
                <a:latin typeface="Calibri" panose="020F0502020204030204" pitchFamily="34" charset="0"/>
                <a:ea typeface="DengXian" panose="02010600030101010101" pitchFamily="2" charset="-122"/>
                <a:cs typeface="Calibri" panose="020F0502020204030204" pitchFamily="34" charset="0"/>
              </a:rPr>
              <a:t>phoneme</a:t>
            </a:r>
            <a:r>
              <a:rPr lang="de-DE" sz="1800" dirty="0">
                <a:effectLst/>
                <a:latin typeface="Calibri" panose="020F0502020204030204" pitchFamily="34" charset="0"/>
                <a:ea typeface="DengXian" panose="02010600030101010101" pitchFamily="2" charset="-122"/>
                <a:cs typeface="Calibri" panose="020F0502020204030204" pitchFamily="34" charset="0"/>
              </a:rPr>
              <a:t> /l/</a:t>
            </a:r>
            <a:r>
              <a:rPr lang="de-DE"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71806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BA31BD-7D79-4997-81F5-F2890B351DA2}"/>
              </a:ext>
            </a:extLst>
          </p:cNvPr>
          <p:cNvSpPr>
            <a:spLocks noGrp="1"/>
          </p:cNvSpPr>
          <p:nvPr>
            <p:ph type="title"/>
          </p:nvPr>
        </p:nvSpPr>
        <p:spPr>
          <a:xfrm>
            <a:off x="581025" y="701675"/>
            <a:ext cx="11029950" cy="1189038"/>
          </a:xfrm>
        </p:spPr>
        <p:txBody>
          <a:bodyPr/>
          <a:lstStyle/>
          <a:p>
            <a:r>
              <a:rPr lang="de-DE" sz="3200" dirty="0" err="1">
                <a:latin typeface="Calibri" panose="020F0502020204030204" pitchFamily="34" charset="0"/>
                <a:cs typeface="Calibri" panose="020F0502020204030204" pitchFamily="34" charset="0"/>
              </a:rPr>
              <a:t>Types</a:t>
            </a:r>
            <a:r>
              <a:rPr lang="de-DE" sz="3200" dirty="0">
                <a:latin typeface="Calibri" panose="020F0502020204030204" pitchFamily="34" charset="0"/>
                <a:cs typeface="Calibri" panose="020F0502020204030204" pitchFamily="34" charset="0"/>
              </a:rPr>
              <a:t> </a:t>
            </a:r>
            <a:r>
              <a:rPr lang="de-DE" sz="3200" dirty="0" err="1">
                <a:latin typeface="Calibri" panose="020F0502020204030204" pitchFamily="34" charset="0"/>
                <a:cs typeface="Calibri" panose="020F0502020204030204" pitchFamily="34" charset="0"/>
              </a:rPr>
              <a:t>of</a:t>
            </a:r>
            <a:r>
              <a:rPr lang="de-DE" sz="3200" dirty="0">
                <a:latin typeface="Calibri" panose="020F0502020204030204" pitchFamily="34" charset="0"/>
                <a:cs typeface="Calibri" panose="020F0502020204030204" pitchFamily="34" charset="0"/>
              </a:rPr>
              <a:t> Morpheme </a:t>
            </a:r>
            <a:br>
              <a:rPr lang="en-GB" dirty="0"/>
            </a:br>
            <a:endParaRPr lang="en-GB" dirty="0"/>
          </a:p>
        </p:txBody>
      </p:sp>
      <p:sp>
        <p:nvSpPr>
          <p:cNvPr id="11" name="TextBox 10">
            <a:extLst>
              <a:ext uri="{FF2B5EF4-FFF2-40B4-BE49-F238E27FC236}">
                <a16:creationId xmlns:a16="http://schemas.microsoft.com/office/drawing/2014/main" id="{5C7015C9-E982-4F92-9313-2C73E977EF59}"/>
              </a:ext>
            </a:extLst>
          </p:cNvPr>
          <p:cNvSpPr txBox="1"/>
          <p:nvPr/>
        </p:nvSpPr>
        <p:spPr>
          <a:xfrm>
            <a:off x="1814675" y="2499914"/>
            <a:ext cx="1132726"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Free </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5" name="TextBox 14">
            <a:extLst>
              <a:ext uri="{FF2B5EF4-FFF2-40B4-BE49-F238E27FC236}">
                <a16:creationId xmlns:a16="http://schemas.microsoft.com/office/drawing/2014/main" id="{6831E1D2-477F-4B1A-BD58-2608F9740C9C}"/>
              </a:ext>
            </a:extLst>
          </p:cNvPr>
          <p:cNvSpPr txBox="1"/>
          <p:nvPr/>
        </p:nvSpPr>
        <p:spPr>
          <a:xfrm>
            <a:off x="3877210" y="1920479"/>
            <a:ext cx="6097712"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Open (lexical)</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7" name="TextBox 16">
            <a:extLst>
              <a:ext uri="{FF2B5EF4-FFF2-40B4-BE49-F238E27FC236}">
                <a16:creationId xmlns:a16="http://schemas.microsoft.com/office/drawing/2014/main" id="{482CFC35-6AD0-49A8-833E-4BCB18CD0D27}"/>
              </a:ext>
            </a:extLst>
          </p:cNvPr>
          <p:cNvSpPr txBox="1"/>
          <p:nvPr/>
        </p:nvSpPr>
        <p:spPr>
          <a:xfrm>
            <a:off x="3756488" y="3484668"/>
            <a:ext cx="6097712"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Close (grammatical) </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23" name="TextBox 22">
            <a:extLst>
              <a:ext uri="{FF2B5EF4-FFF2-40B4-BE49-F238E27FC236}">
                <a16:creationId xmlns:a16="http://schemas.microsoft.com/office/drawing/2014/main" id="{A50732B0-0D4D-436E-8355-374002722257}"/>
              </a:ext>
            </a:extLst>
          </p:cNvPr>
          <p:cNvSpPr txBox="1"/>
          <p:nvPr/>
        </p:nvSpPr>
        <p:spPr>
          <a:xfrm>
            <a:off x="6228708" y="1271751"/>
            <a:ext cx="6097712" cy="1572418"/>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Noun : Student</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Verb: Sing</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Adjective: new</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Adverb quickly </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25" name="TextBox 24">
            <a:extLst>
              <a:ext uri="{FF2B5EF4-FFF2-40B4-BE49-F238E27FC236}">
                <a16:creationId xmlns:a16="http://schemas.microsoft.com/office/drawing/2014/main" id="{2B8589E7-192D-4DC6-A4B1-AA7DF75412DB}"/>
              </a:ext>
            </a:extLst>
          </p:cNvPr>
          <p:cNvSpPr txBox="1"/>
          <p:nvPr/>
        </p:nvSpPr>
        <p:spPr>
          <a:xfrm>
            <a:off x="6228708" y="3096619"/>
            <a:ext cx="6097712" cy="1173463"/>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Preposition: from</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Article: an</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Conjunction: but</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27" name="TextBox 26">
            <a:extLst>
              <a:ext uri="{FF2B5EF4-FFF2-40B4-BE49-F238E27FC236}">
                <a16:creationId xmlns:a16="http://schemas.microsoft.com/office/drawing/2014/main" id="{D57E047E-4AB9-47D5-8634-950D96E54A7B}"/>
              </a:ext>
            </a:extLst>
          </p:cNvPr>
          <p:cNvSpPr txBox="1"/>
          <p:nvPr/>
        </p:nvSpPr>
        <p:spPr>
          <a:xfrm>
            <a:off x="6228708" y="4801573"/>
            <a:ext cx="2308261"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un-, dis-, -er, -</a:t>
            </a:r>
            <a:r>
              <a:rPr lang="en-GB" sz="1800" dirty="0" err="1">
                <a:effectLst/>
                <a:latin typeface="Calibri" panose="020F0502020204030204" pitchFamily="34" charset="0"/>
                <a:ea typeface="PMingLiU" panose="02020500000000000000" pitchFamily="18" charset="-120"/>
                <a:cs typeface="Times New Roman" panose="02020603050405020304" pitchFamily="18" charset="0"/>
              </a:rPr>
              <a:t>ment</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29" name="TextBox 28">
            <a:extLst>
              <a:ext uri="{FF2B5EF4-FFF2-40B4-BE49-F238E27FC236}">
                <a16:creationId xmlns:a16="http://schemas.microsoft.com/office/drawing/2014/main" id="{DF4DA1D9-6767-466C-A6CF-1A541EC5F4C0}"/>
              </a:ext>
            </a:extLst>
          </p:cNvPr>
          <p:cNvSpPr txBox="1"/>
          <p:nvPr/>
        </p:nvSpPr>
        <p:spPr>
          <a:xfrm>
            <a:off x="6437615" y="5862979"/>
            <a:ext cx="2051407"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a:t>
            </a:r>
            <a:r>
              <a:rPr lang="en-GB" sz="1800" dirty="0" err="1">
                <a:effectLst/>
                <a:latin typeface="Calibri" panose="020F0502020204030204" pitchFamily="34" charset="0"/>
                <a:ea typeface="PMingLiU" panose="02020500000000000000" pitchFamily="18" charset="-120"/>
                <a:cs typeface="Times New Roman" panose="02020603050405020304" pitchFamily="18" charset="0"/>
              </a:rPr>
              <a:t>ing</a:t>
            </a:r>
            <a:r>
              <a:rPr lang="en-GB" sz="1800" dirty="0">
                <a:effectLst/>
                <a:latin typeface="Calibri" panose="020F0502020204030204" pitchFamily="34" charset="0"/>
                <a:ea typeface="PMingLiU" panose="02020500000000000000" pitchFamily="18" charset="-120"/>
                <a:cs typeface="Times New Roman" panose="02020603050405020304" pitchFamily="18" charset="0"/>
              </a:rPr>
              <a:t>, -s, -ed</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34" name="Left Brace 33">
            <a:extLst>
              <a:ext uri="{FF2B5EF4-FFF2-40B4-BE49-F238E27FC236}">
                <a16:creationId xmlns:a16="http://schemas.microsoft.com/office/drawing/2014/main" id="{B4617540-7097-41EB-83C6-EF52CFBE5ACC}"/>
              </a:ext>
            </a:extLst>
          </p:cNvPr>
          <p:cNvSpPr/>
          <p:nvPr/>
        </p:nvSpPr>
        <p:spPr>
          <a:xfrm>
            <a:off x="3047145" y="2080502"/>
            <a:ext cx="132708" cy="177971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nvGrpSpPr>
          <p:cNvPr id="2" name="Group 1">
            <a:extLst>
              <a:ext uri="{FF2B5EF4-FFF2-40B4-BE49-F238E27FC236}">
                <a16:creationId xmlns:a16="http://schemas.microsoft.com/office/drawing/2014/main" id="{C10CB0BD-8DA5-4406-8EE1-88CFD2968522}"/>
              </a:ext>
            </a:extLst>
          </p:cNvPr>
          <p:cNvGrpSpPr/>
          <p:nvPr/>
        </p:nvGrpSpPr>
        <p:grpSpPr>
          <a:xfrm>
            <a:off x="1723490" y="4791771"/>
            <a:ext cx="9103761" cy="1499429"/>
            <a:chOff x="1723490" y="4791771"/>
            <a:chExt cx="9103761" cy="1499429"/>
          </a:xfrm>
        </p:grpSpPr>
        <p:sp>
          <p:nvSpPr>
            <p:cNvPr id="13" name="TextBox 12">
              <a:extLst>
                <a:ext uri="{FF2B5EF4-FFF2-40B4-BE49-F238E27FC236}">
                  <a16:creationId xmlns:a16="http://schemas.microsoft.com/office/drawing/2014/main" id="{6137C149-1FE6-4E5F-AE70-B512CCFDB2EC}"/>
                </a:ext>
              </a:extLst>
            </p:cNvPr>
            <p:cNvSpPr txBox="1"/>
            <p:nvPr/>
          </p:nvSpPr>
          <p:spPr>
            <a:xfrm>
              <a:off x="1723490" y="5350307"/>
              <a:ext cx="6097712"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Bound</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9" name="TextBox 18">
              <a:extLst>
                <a:ext uri="{FF2B5EF4-FFF2-40B4-BE49-F238E27FC236}">
                  <a16:creationId xmlns:a16="http://schemas.microsoft.com/office/drawing/2014/main" id="{E00C11BD-F24F-4A23-8EFD-1A5E3D2AA9BB}"/>
                </a:ext>
              </a:extLst>
            </p:cNvPr>
            <p:cNvSpPr txBox="1"/>
            <p:nvPr/>
          </p:nvSpPr>
          <p:spPr>
            <a:xfrm>
              <a:off x="3179852" y="4869417"/>
              <a:ext cx="6097712"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Derivational affix (lexical)</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21" name="TextBox 20">
              <a:extLst>
                <a:ext uri="{FF2B5EF4-FFF2-40B4-BE49-F238E27FC236}">
                  <a16:creationId xmlns:a16="http://schemas.microsoft.com/office/drawing/2014/main" id="{BF889A5B-48A2-4A55-97D6-1F6486A9EA02}"/>
                </a:ext>
              </a:extLst>
            </p:cNvPr>
            <p:cNvSpPr txBox="1"/>
            <p:nvPr/>
          </p:nvSpPr>
          <p:spPr>
            <a:xfrm>
              <a:off x="3047144" y="5915648"/>
              <a:ext cx="6097712"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Inflectional affix (grammatical)</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31" name="TextBox 30">
              <a:extLst>
                <a:ext uri="{FF2B5EF4-FFF2-40B4-BE49-F238E27FC236}">
                  <a16:creationId xmlns:a16="http://schemas.microsoft.com/office/drawing/2014/main" id="{11F95F50-7329-4E03-96E7-E47EABF63D50}"/>
                </a:ext>
              </a:extLst>
            </p:cNvPr>
            <p:cNvSpPr txBox="1"/>
            <p:nvPr/>
          </p:nvSpPr>
          <p:spPr>
            <a:xfrm>
              <a:off x="8620876" y="4791771"/>
              <a:ext cx="2206375" cy="3755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Create new lexemes</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33" name="TextBox 32">
              <a:extLst>
                <a:ext uri="{FF2B5EF4-FFF2-40B4-BE49-F238E27FC236}">
                  <a16:creationId xmlns:a16="http://schemas.microsoft.com/office/drawing/2014/main" id="{1BA580B1-5974-4D61-9D75-5DEDED1BACBD}"/>
                </a:ext>
              </a:extLst>
            </p:cNvPr>
            <p:cNvSpPr txBox="1"/>
            <p:nvPr/>
          </p:nvSpPr>
          <p:spPr>
            <a:xfrm>
              <a:off x="8232168" y="5915648"/>
              <a:ext cx="2595083" cy="3755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Create new word forms</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35" name="Left Brace 34">
              <a:extLst>
                <a:ext uri="{FF2B5EF4-FFF2-40B4-BE49-F238E27FC236}">
                  <a16:creationId xmlns:a16="http://schemas.microsoft.com/office/drawing/2014/main" id="{23E8B591-17EA-4687-A445-31DDE198D3FF}"/>
                </a:ext>
              </a:extLst>
            </p:cNvPr>
            <p:cNvSpPr/>
            <p:nvPr/>
          </p:nvSpPr>
          <p:spPr>
            <a:xfrm>
              <a:off x="2779160" y="4966345"/>
              <a:ext cx="148975" cy="132485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sp>
        <p:nvSpPr>
          <p:cNvPr id="36" name="Left Brace 35">
            <a:extLst>
              <a:ext uri="{FF2B5EF4-FFF2-40B4-BE49-F238E27FC236}">
                <a16:creationId xmlns:a16="http://schemas.microsoft.com/office/drawing/2014/main" id="{3A5DC6AA-08E1-4D9B-B1BD-B2CE7B666238}"/>
              </a:ext>
            </a:extLst>
          </p:cNvPr>
          <p:cNvSpPr/>
          <p:nvPr/>
        </p:nvSpPr>
        <p:spPr>
          <a:xfrm>
            <a:off x="5947025" y="1321277"/>
            <a:ext cx="209764" cy="154378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37" name="Left Brace 36">
            <a:extLst>
              <a:ext uri="{FF2B5EF4-FFF2-40B4-BE49-F238E27FC236}">
                <a16:creationId xmlns:a16="http://schemas.microsoft.com/office/drawing/2014/main" id="{6D986424-BE2F-47DB-906D-A7B5EF466E2D}"/>
              </a:ext>
            </a:extLst>
          </p:cNvPr>
          <p:cNvSpPr/>
          <p:nvPr/>
        </p:nvSpPr>
        <p:spPr>
          <a:xfrm>
            <a:off x="5977419" y="3134210"/>
            <a:ext cx="148975" cy="107901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cxnSp>
        <p:nvCxnSpPr>
          <p:cNvPr id="39" name="Straight Arrow Connector 38">
            <a:extLst>
              <a:ext uri="{FF2B5EF4-FFF2-40B4-BE49-F238E27FC236}">
                <a16:creationId xmlns:a16="http://schemas.microsoft.com/office/drawing/2014/main" id="{8B767000-454B-4FDF-9685-281520B4DFF4}"/>
              </a:ext>
            </a:extLst>
          </p:cNvPr>
          <p:cNvCxnSpPr/>
          <p:nvPr/>
        </p:nvCxnSpPr>
        <p:spPr>
          <a:xfrm>
            <a:off x="5887520" y="5073291"/>
            <a:ext cx="25728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B9D03B63-0BBF-45B0-AD87-66318249F2CE}"/>
              </a:ext>
            </a:extLst>
          </p:cNvPr>
          <p:cNvCxnSpPr/>
          <p:nvPr/>
        </p:nvCxnSpPr>
        <p:spPr>
          <a:xfrm>
            <a:off x="6093859" y="6103424"/>
            <a:ext cx="25728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83036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F31F600-A365-45D1-A951-71971E484711}"/>
              </a:ext>
            </a:extLst>
          </p:cNvPr>
          <p:cNvSpPr txBox="1">
            <a:spLocks/>
          </p:cNvSpPr>
          <p:nvPr/>
        </p:nvSpPr>
        <p:spPr>
          <a:xfrm>
            <a:off x="580857" y="882650"/>
            <a:ext cx="11029950" cy="1189038"/>
          </a:xfrm>
          <a:prstGeom prst="rect">
            <a:avLst/>
          </a:prstGeom>
        </p:spPr>
        <p:txBody>
          <a:bodyPr vert="horz" lIns="91440" tIns="45720" rIns="91440" bIns="45720" rtlCol="0" anchor="b">
            <a:normAutofit/>
          </a:bodyPr>
          <a:lst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3200" dirty="0" err="1">
                <a:latin typeface="Calibri" panose="020F0502020204030204" pitchFamily="34" charset="0"/>
                <a:cs typeface="Calibri" panose="020F0502020204030204" pitchFamily="34" charset="0"/>
              </a:rPr>
              <a:t>Types</a:t>
            </a:r>
            <a:r>
              <a:rPr lang="de-DE" sz="3200" dirty="0">
                <a:latin typeface="Calibri" panose="020F0502020204030204" pitchFamily="34" charset="0"/>
                <a:cs typeface="Calibri" panose="020F0502020204030204" pitchFamily="34" charset="0"/>
              </a:rPr>
              <a:t> </a:t>
            </a:r>
            <a:r>
              <a:rPr lang="de-DE" sz="3200" dirty="0" err="1">
                <a:latin typeface="Calibri" panose="020F0502020204030204" pitchFamily="34" charset="0"/>
                <a:cs typeface="Calibri" panose="020F0502020204030204" pitchFamily="34" charset="0"/>
              </a:rPr>
              <a:t>of</a:t>
            </a:r>
            <a:r>
              <a:rPr lang="de-DE" sz="3200" dirty="0">
                <a:latin typeface="Calibri" panose="020F0502020204030204" pitchFamily="34" charset="0"/>
                <a:cs typeface="Calibri" panose="020F0502020204030204" pitchFamily="34" charset="0"/>
              </a:rPr>
              <a:t> Morpheme </a:t>
            </a:r>
            <a:br>
              <a:rPr lang="en-GB" dirty="0"/>
            </a:br>
            <a:endParaRPr lang="en-GB" dirty="0"/>
          </a:p>
        </p:txBody>
      </p:sp>
      <p:grpSp>
        <p:nvGrpSpPr>
          <p:cNvPr id="7" name="Group 6">
            <a:extLst>
              <a:ext uri="{FF2B5EF4-FFF2-40B4-BE49-F238E27FC236}">
                <a16:creationId xmlns:a16="http://schemas.microsoft.com/office/drawing/2014/main" id="{AFBE280D-B45F-4B7D-BE58-3F4E1FC3B8B4}"/>
              </a:ext>
            </a:extLst>
          </p:cNvPr>
          <p:cNvGrpSpPr/>
          <p:nvPr/>
        </p:nvGrpSpPr>
        <p:grpSpPr>
          <a:xfrm>
            <a:off x="654977" y="2149334"/>
            <a:ext cx="10955830" cy="1421783"/>
            <a:chOff x="1723490" y="4869417"/>
            <a:chExt cx="10955830" cy="1421783"/>
          </a:xfrm>
        </p:grpSpPr>
        <p:sp>
          <p:nvSpPr>
            <p:cNvPr id="8" name="TextBox 7">
              <a:extLst>
                <a:ext uri="{FF2B5EF4-FFF2-40B4-BE49-F238E27FC236}">
                  <a16:creationId xmlns:a16="http://schemas.microsoft.com/office/drawing/2014/main" id="{C1FCD818-5240-4374-B790-0B106A4C1FC7}"/>
                </a:ext>
              </a:extLst>
            </p:cNvPr>
            <p:cNvSpPr txBox="1"/>
            <p:nvPr/>
          </p:nvSpPr>
          <p:spPr>
            <a:xfrm>
              <a:off x="1723490" y="5350307"/>
              <a:ext cx="6097712"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Bound</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9" name="TextBox 8">
              <a:extLst>
                <a:ext uri="{FF2B5EF4-FFF2-40B4-BE49-F238E27FC236}">
                  <a16:creationId xmlns:a16="http://schemas.microsoft.com/office/drawing/2014/main" id="{50584A91-12AE-4315-BF37-06A81D5CA55D}"/>
                </a:ext>
              </a:extLst>
            </p:cNvPr>
            <p:cNvSpPr txBox="1"/>
            <p:nvPr/>
          </p:nvSpPr>
          <p:spPr>
            <a:xfrm>
              <a:off x="3179852" y="4869417"/>
              <a:ext cx="6097712"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Derivational affix (lexical): - </a:t>
              </a:r>
              <a:r>
                <a:rPr lang="en-GB" sz="1800" dirty="0" err="1">
                  <a:effectLst/>
                  <a:latin typeface="Calibri" panose="020F0502020204030204" pitchFamily="34" charset="0"/>
                  <a:ea typeface="PMingLiU" panose="02020500000000000000" pitchFamily="18" charset="-120"/>
                  <a:cs typeface="Times New Roman" panose="02020603050405020304" pitchFamily="18" charset="0"/>
                </a:rPr>
                <a:t>ment</a:t>
              </a:r>
              <a:r>
                <a:rPr lang="en-GB" sz="1800" dirty="0">
                  <a:effectLst/>
                  <a:latin typeface="Calibri" panose="020F0502020204030204" pitchFamily="34" charset="0"/>
                  <a:ea typeface="PMingLiU" panose="02020500000000000000" pitchFamily="18" charset="-120"/>
                  <a:cs typeface="Times New Roman" panose="02020603050405020304" pitchFamily="18" charset="0"/>
                </a:rPr>
                <a:t>, un- , dis- </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0" name="TextBox 9">
              <a:extLst>
                <a:ext uri="{FF2B5EF4-FFF2-40B4-BE49-F238E27FC236}">
                  <a16:creationId xmlns:a16="http://schemas.microsoft.com/office/drawing/2014/main" id="{378C2BEC-BED5-4A0B-B3BB-CE0ACA33702B}"/>
                </a:ext>
              </a:extLst>
            </p:cNvPr>
            <p:cNvSpPr txBox="1"/>
            <p:nvPr/>
          </p:nvSpPr>
          <p:spPr>
            <a:xfrm>
              <a:off x="3179852" y="5915648"/>
              <a:ext cx="6097712"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Inflectional affix (grammatical): -s, -ed, -´s</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1" name="TextBox 10">
              <a:extLst>
                <a:ext uri="{FF2B5EF4-FFF2-40B4-BE49-F238E27FC236}">
                  <a16:creationId xmlns:a16="http://schemas.microsoft.com/office/drawing/2014/main" id="{35631568-CF48-4019-93ED-BEEF58C15992}"/>
                </a:ext>
              </a:extLst>
            </p:cNvPr>
            <p:cNvSpPr txBox="1"/>
            <p:nvPr/>
          </p:nvSpPr>
          <p:spPr>
            <a:xfrm>
              <a:off x="8519144" y="4910394"/>
              <a:ext cx="4160176" cy="3755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Create new lexemes/new dictionary entry</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2" name="TextBox 11">
              <a:extLst>
                <a:ext uri="{FF2B5EF4-FFF2-40B4-BE49-F238E27FC236}">
                  <a16:creationId xmlns:a16="http://schemas.microsoft.com/office/drawing/2014/main" id="{18D30046-292E-47CE-8D67-EB2636BDBA3B}"/>
                </a:ext>
              </a:extLst>
            </p:cNvPr>
            <p:cNvSpPr txBox="1"/>
            <p:nvPr/>
          </p:nvSpPr>
          <p:spPr>
            <a:xfrm>
              <a:off x="8232168" y="5915648"/>
              <a:ext cx="2595083" cy="3755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Create new word forms</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3" name="Left Brace 12">
              <a:extLst>
                <a:ext uri="{FF2B5EF4-FFF2-40B4-BE49-F238E27FC236}">
                  <a16:creationId xmlns:a16="http://schemas.microsoft.com/office/drawing/2014/main" id="{A37B9C40-CC08-4BC5-8FCB-8277969902A9}"/>
                </a:ext>
              </a:extLst>
            </p:cNvPr>
            <p:cNvSpPr/>
            <p:nvPr/>
          </p:nvSpPr>
          <p:spPr>
            <a:xfrm>
              <a:off x="2779160" y="4966345"/>
              <a:ext cx="148975" cy="132485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sp>
        <p:nvSpPr>
          <p:cNvPr id="15" name="TextBox 14">
            <a:extLst>
              <a:ext uri="{FF2B5EF4-FFF2-40B4-BE49-F238E27FC236}">
                <a16:creationId xmlns:a16="http://schemas.microsoft.com/office/drawing/2014/main" id="{8EA25A00-EAF9-4DF5-B7AC-74074D108121}"/>
              </a:ext>
            </a:extLst>
          </p:cNvPr>
          <p:cNvSpPr txBox="1"/>
          <p:nvPr/>
        </p:nvSpPr>
        <p:spPr>
          <a:xfrm>
            <a:off x="711484" y="4911063"/>
            <a:ext cx="1267147"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Affix</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6" name="TextBox 15">
            <a:extLst>
              <a:ext uri="{FF2B5EF4-FFF2-40B4-BE49-F238E27FC236}">
                <a16:creationId xmlns:a16="http://schemas.microsoft.com/office/drawing/2014/main" id="{898BD94C-3DF3-4B90-84DD-C3A608E8062F}"/>
              </a:ext>
            </a:extLst>
          </p:cNvPr>
          <p:cNvSpPr txBox="1"/>
          <p:nvPr/>
        </p:nvSpPr>
        <p:spPr>
          <a:xfrm>
            <a:off x="4798948" y="4491569"/>
            <a:ext cx="1180612"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English</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7" name="TextBox 16">
            <a:extLst>
              <a:ext uri="{FF2B5EF4-FFF2-40B4-BE49-F238E27FC236}">
                <a16:creationId xmlns:a16="http://schemas.microsoft.com/office/drawing/2014/main" id="{8A60F874-64DB-4BE6-B003-8B76E05FD08F}"/>
              </a:ext>
            </a:extLst>
          </p:cNvPr>
          <p:cNvSpPr txBox="1"/>
          <p:nvPr/>
        </p:nvSpPr>
        <p:spPr>
          <a:xfrm>
            <a:off x="1963219" y="5286615"/>
            <a:ext cx="4238521" cy="375552"/>
          </a:xfrm>
          <a:prstGeom prst="rect">
            <a:avLst/>
          </a:prstGeom>
          <a:noFill/>
        </p:spPr>
        <p:txBody>
          <a:bodyPr wrap="square">
            <a:spAutoFit/>
          </a:bodyPr>
          <a:lstStyle/>
          <a:p>
            <a:pPr>
              <a:lnSpc>
                <a:spcPct val="107000"/>
              </a:lnSpc>
              <a:spcAft>
                <a:spcPts val="800"/>
              </a:spcAft>
            </a:pPr>
            <a:r>
              <a:rPr lang="de-DE" dirty="0">
                <a:latin typeface="Calibri" panose="020F0502020204030204" pitchFamily="34" charset="0"/>
                <a:ea typeface="PMingLiU" panose="02020500000000000000" pitchFamily="18" charset="-120"/>
                <a:cs typeface="Times New Roman" panose="02020603050405020304" pitchFamily="18" charset="0"/>
              </a:rPr>
              <a:t>Infix: </a:t>
            </a:r>
            <a:r>
              <a:rPr lang="de-DE" dirty="0" err="1">
                <a:latin typeface="Calibri" panose="020F0502020204030204" pitchFamily="34" charset="0"/>
                <a:ea typeface="PMingLiU" panose="02020500000000000000" pitchFamily="18" charset="-120"/>
                <a:cs typeface="Times New Roman" panose="02020603050405020304" pitchFamily="18" charset="0"/>
              </a:rPr>
              <a:t>absobloominglutely</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8" name="TextBox 17">
            <a:extLst>
              <a:ext uri="{FF2B5EF4-FFF2-40B4-BE49-F238E27FC236}">
                <a16:creationId xmlns:a16="http://schemas.microsoft.com/office/drawing/2014/main" id="{FCC9F456-6E14-4B2E-9C80-FEA93A2D16DB}"/>
              </a:ext>
            </a:extLst>
          </p:cNvPr>
          <p:cNvSpPr txBox="1"/>
          <p:nvPr/>
        </p:nvSpPr>
        <p:spPr>
          <a:xfrm>
            <a:off x="1951447" y="4785656"/>
            <a:ext cx="5095128" cy="375552"/>
          </a:xfrm>
          <a:prstGeom prst="rect">
            <a:avLst/>
          </a:prstGeom>
          <a:noFill/>
        </p:spPr>
        <p:txBody>
          <a:bodyPr wrap="square">
            <a:spAutoFit/>
          </a:bodyPr>
          <a:lstStyle/>
          <a:p>
            <a:pPr>
              <a:lnSpc>
                <a:spcPct val="107000"/>
              </a:lnSpc>
              <a:spcAft>
                <a:spcPts val="800"/>
              </a:spcAft>
            </a:pPr>
            <a:r>
              <a:rPr lang="de-DE" dirty="0">
                <a:latin typeface="Calibri" panose="020F0502020204030204" pitchFamily="34" charset="0"/>
                <a:ea typeface="PMingLiU" panose="02020500000000000000" pitchFamily="18" charset="-120"/>
                <a:cs typeface="Times New Roman" panose="02020603050405020304" pitchFamily="18" charset="0"/>
              </a:rPr>
              <a:t>S</a:t>
            </a:r>
            <a:r>
              <a:rPr lang="en-GB" dirty="0" err="1">
                <a:latin typeface="Calibri" panose="020F0502020204030204" pitchFamily="34" charset="0"/>
                <a:ea typeface="PMingLiU" panose="02020500000000000000" pitchFamily="18" charset="-120"/>
                <a:cs typeface="Times New Roman" panose="02020603050405020304" pitchFamily="18" charset="0"/>
              </a:rPr>
              <a:t>uffix</a:t>
            </a:r>
            <a:r>
              <a:rPr lang="en-GB" dirty="0">
                <a:latin typeface="Calibri" panose="020F0502020204030204" pitchFamily="34" charset="0"/>
                <a:ea typeface="PMingLiU" panose="02020500000000000000" pitchFamily="18" charset="-120"/>
                <a:cs typeface="Times New Roman" panose="02020603050405020304" pitchFamily="18" charset="0"/>
              </a:rPr>
              <a:t>: -</a:t>
            </a:r>
            <a:r>
              <a:rPr lang="en-GB" dirty="0" err="1">
                <a:latin typeface="Calibri" panose="020F0502020204030204" pitchFamily="34" charset="0"/>
                <a:ea typeface="PMingLiU" panose="02020500000000000000" pitchFamily="18" charset="-120"/>
                <a:cs typeface="Times New Roman" panose="02020603050405020304" pitchFamily="18" charset="0"/>
              </a:rPr>
              <a:t>ment</a:t>
            </a:r>
            <a:r>
              <a:rPr lang="en-GB" dirty="0">
                <a:latin typeface="Calibri" panose="020F0502020204030204" pitchFamily="34" charset="0"/>
                <a:ea typeface="PMingLiU" panose="02020500000000000000" pitchFamily="18" charset="-120"/>
                <a:cs typeface="Times New Roman" panose="02020603050405020304" pitchFamily="18" charset="0"/>
              </a:rPr>
              <a:t>, -ism, -s </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9" name="TextBox 18">
            <a:extLst>
              <a:ext uri="{FF2B5EF4-FFF2-40B4-BE49-F238E27FC236}">
                <a16:creationId xmlns:a16="http://schemas.microsoft.com/office/drawing/2014/main" id="{ACF6A92E-5CAD-4074-B7A1-5AB9A512C927}"/>
              </a:ext>
            </a:extLst>
          </p:cNvPr>
          <p:cNvSpPr txBox="1"/>
          <p:nvPr/>
        </p:nvSpPr>
        <p:spPr>
          <a:xfrm>
            <a:off x="1859622" y="5787574"/>
            <a:ext cx="4238520"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Circumfix: German past participle </a:t>
            </a:r>
            <a:r>
              <a:rPr lang="en-GB" sz="1800" dirty="0" err="1">
                <a:effectLst/>
                <a:latin typeface="Calibri" panose="020F0502020204030204" pitchFamily="34" charset="0"/>
                <a:ea typeface="DengXian" panose="02010600030101010101" pitchFamily="2" charset="-122"/>
                <a:cs typeface="Times New Roman" panose="02020603050405020304" pitchFamily="18" charset="0"/>
              </a:rPr>
              <a:t>ge</a:t>
            </a:r>
            <a:r>
              <a:rPr lang="en-GB" sz="1800" dirty="0">
                <a:effectLst/>
                <a:latin typeface="Calibri" panose="020F0502020204030204" pitchFamily="34" charset="0"/>
                <a:ea typeface="DengXian" panose="02010600030101010101" pitchFamily="2" charset="-122"/>
                <a:cs typeface="Times New Roman" panose="02020603050405020304" pitchFamily="18" charset="0"/>
              </a:rPr>
              <a:t>- -t</a:t>
            </a:r>
          </a:p>
        </p:txBody>
      </p:sp>
      <p:sp>
        <p:nvSpPr>
          <p:cNvPr id="21" name="Left Brace 20">
            <a:extLst>
              <a:ext uri="{FF2B5EF4-FFF2-40B4-BE49-F238E27FC236}">
                <a16:creationId xmlns:a16="http://schemas.microsoft.com/office/drawing/2014/main" id="{54392644-0700-4712-9655-9F5D3042F48B}"/>
              </a:ext>
            </a:extLst>
          </p:cNvPr>
          <p:cNvSpPr/>
          <p:nvPr/>
        </p:nvSpPr>
        <p:spPr>
          <a:xfrm>
            <a:off x="1721289" y="4366517"/>
            <a:ext cx="132708" cy="160883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22" name="Right Brace 21">
            <a:extLst>
              <a:ext uri="{FF2B5EF4-FFF2-40B4-BE49-F238E27FC236}">
                <a16:creationId xmlns:a16="http://schemas.microsoft.com/office/drawing/2014/main" id="{E88A7935-8043-4A1A-BCB2-E0F6DEA2AF17}"/>
              </a:ext>
            </a:extLst>
          </p:cNvPr>
          <p:cNvSpPr/>
          <p:nvPr/>
        </p:nvSpPr>
        <p:spPr>
          <a:xfrm>
            <a:off x="4310436" y="4366517"/>
            <a:ext cx="241016" cy="625657"/>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23" name="TextBox 22">
            <a:extLst>
              <a:ext uri="{FF2B5EF4-FFF2-40B4-BE49-F238E27FC236}">
                <a16:creationId xmlns:a16="http://schemas.microsoft.com/office/drawing/2014/main" id="{4FCC6655-EC11-4AF1-82A0-97DBA25A164E}"/>
              </a:ext>
            </a:extLst>
          </p:cNvPr>
          <p:cNvSpPr txBox="1"/>
          <p:nvPr/>
        </p:nvSpPr>
        <p:spPr>
          <a:xfrm>
            <a:off x="1951447" y="4303793"/>
            <a:ext cx="4694435"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PMingLiU" panose="02020500000000000000" pitchFamily="18" charset="-120"/>
                <a:cs typeface="Times New Roman" panose="02020603050405020304" pitchFamily="18" charset="0"/>
              </a:rPr>
              <a:t>Prefix : dis-, bi-, un-</a:t>
            </a: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25" name="TextBox 24">
            <a:extLst>
              <a:ext uri="{FF2B5EF4-FFF2-40B4-BE49-F238E27FC236}">
                <a16:creationId xmlns:a16="http://schemas.microsoft.com/office/drawing/2014/main" id="{E4B2C6D5-74C9-4B05-904B-A9E15A7690AC}"/>
              </a:ext>
            </a:extLst>
          </p:cNvPr>
          <p:cNvSpPr txBox="1"/>
          <p:nvPr/>
        </p:nvSpPr>
        <p:spPr>
          <a:xfrm>
            <a:off x="6241337" y="4475583"/>
            <a:ext cx="3999216"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dirty="0">
                <a:solidFill>
                  <a:srgbClr val="444444"/>
                </a:solidFill>
                <a:latin typeface="Calibri" panose="020F0502020204030204" pitchFamily="34" charset="0"/>
                <a:cs typeface="Calibri" panose="020F0502020204030204" pitchFamily="34" charset="0"/>
              </a:rPr>
              <a:t>A</a:t>
            </a:r>
            <a:r>
              <a:rPr lang="en-GB" b="0" i="0" dirty="0">
                <a:solidFill>
                  <a:srgbClr val="444444"/>
                </a:solidFill>
                <a:effectLst/>
                <a:latin typeface="Calibri" panose="020F0502020204030204" pitchFamily="34" charset="0"/>
                <a:cs typeface="Calibri" panose="020F0502020204030204" pitchFamily="34" charset="0"/>
              </a:rPr>
              <a:t>ll prefixes in English are derivational</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8373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9FB8-B0BA-426D-95EF-8B9F0A0FA328}"/>
              </a:ext>
            </a:extLst>
          </p:cNvPr>
          <p:cNvSpPr>
            <a:spLocks noGrp="1"/>
          </p:cNvSpPr>
          <p:nvPr>
            <p:ph type="title"/>
          </p:nvPr>
        </p:nvSpPr>
        <p:spPr/>
        <p:txBody>
          <a:bodyPr/>
          <a:lstStyle/>
          <a:p>
            <a:r>
              <a:rPr lang="de-DE" dirty="0" err="1"/>
              <a:t>HOmework</a:t>
            </a:r>
            <a:endParaRPr lang="en-GB" dirty="0"/>
          </a:p>
        </p:txBody>
      </p:sp>
      <p:sp>
        <p:nvSpPr>
          <p:cNvPr id="3" name="Content Placeholder 2">
            <a:extLst>
              <a:ext uri="{FF2B5EF4-FFF2-40B4-BE49-F238E27FC236}">
                <a16:creationId xmlns:a16="http://schemas.microsoft.com/office/drawing/2014/main" id="{9AFB3705-3508-481D-8ECE-F59CF5FB4865}"/>
              </a:ext>
            </a:extLst>
          </p:cNvPr>
          <p:cNvSpPr>
            <a:spLocks noGrp="1"/>
          </p:cNvSpPr>
          <p:nvPr>
            <p:ph idx="1"/>
          </p:nvPr>
        </p:nvSpPr>
        <p:spPr/>
        <p:txBody>
          <a:bodyPr>
            <a:normAutofit fontScale="92500" lnSpcReduction="20000"/>
          </a:bodyPr>
          <a:lstStyle/>
          <a:p>
            <a:pPr marL="342900" lvl="0" indent="-342900" algn="just">
              <a:lnSpc>
                <a:spcPct val="115000"/>
              </a:lnSpc>
              <a:spcBef>
                <a:spcPts val="300"/>
              </a:spcBef>
              <a:spcAft>
                <a:spcPts val="300"/>
              </a:spcAft>
              <a:buFont typeface="+mj-lt"/>
              <a:buAutoNum type="arabicPeriod"/>
            </a:pPr>
            <a:r>
              <a:rPr lang="en-GB" sz="2000" dirty="0">
                <a:effectLst/>
                <a:latin typeface="Calibri" panose="020F0502020204030204" pitchFamily="34" charset="0"/>
                <a:ea typeface="DengXian" panose="02010600030101010101" pitchFamily="2" charset="-122"/>
                <a:cs typeface="Times New Roman" panose="02020603050405020304" pitchFamily="18" charset="0"/>
              </a:rPr>
              <a:t>Segment the following English words into morphemes. Decide for each one whether it is free or bound. Where applicable, decide what kind of affix is involved and whether it is inflectional or derivational.</a:t>
            </a:r>
            <a:endParaRPr lang="en-GB" sz="2000" dirty="0">
              <a:effectLst/>
              <a:latin typeface="Junicode"/>
              <a:ea typeface="Calibri" panose="020F0502020204030204" pitchFamily="34" charset="0"/>
              <a:cs typeface="Times New Roman" panose="02020603050405020304" pitchFamily="18" charset="0"/>
            </a:endParaRPr>
          </a:p>
          <a:p>
            <a:pPr marL="151200" indent="0" algn="just">
              <a:lnSpc>
                <a:spcPct val="115000"/>
              </a:lnSpc>
              <a:spcBef>
                <a:spcPts val="300"/>
              </a:spcBef>
              <a:spcAft>
                <a:spcPts val="300"/>
              </a:spcAft>
              <a:buNone/>
            </a:pP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GB" sz="1400" dirty="0">
              <a:effectLst/>
              <a:latin typeface="Junicode"/>
              <a:ea typeface="Calibri" panose="020F0502020204030204" pitchFamily="34" charset="0"/>
              <a:cs typeface="Times New Roman" panose="02020603050405020304" pitchFamily="18" charset="0"/>
            </a:endParaRPr>
          </a:p>
          <a:p>
            <a:pPr marL="742950" lvl="1" indent="-285750" algn="just">
              <a:lnSpc>
                <a:spcPct val="115000"/>
              </a:lnSpc>
              <a:spcBef>
                <a:spcPts val="300"/>
              </a:spcBef>
              <a:spcAft>
                <a:spcPts val="300"/>
              </a:spcAft>
              <a:buFont typeface="+mj-lt"/>
              <a:buAutoNum type="alphaLcParenR"/>
            </a:pPr>
            <a:r>
              <a:rPr lang="en-GB" sz="2000" dirty="0">
                <a:effectLst/>
                <a:latin typeface="Calibri" panose="020F0502020204030204" pitchFamily="34" charset="0"/>
                <a:ea typeface="DengXian" panose="02010600030101010101" pitchFamily="2" charset="-122"/>
                <a:cs typeface="Times New Roman" panose="02020603050405020304" pitchFamily="18" charset="0"/>
              </a:rPr>
              <a:t>lever   {lever}, free </a:t>
            </a:r>
            <a:endParaRPr lang="en-GB" sz="1600" dirty="0">
              <a:effectLst/>
              <a:latin typeface="Junicode"/>
              <a:ea typeface="Calibri" panose="020F0502020204030204" pitchFamily="34" charset="0"/>
              <a:cs typeface="Times New Roman" panose="02020603050405020304" pitchFamily="18" charset="0"/>
            </a:endParaRPr>
          </a:p>
          <a:p>
            <a:pPr marL="742950" lvl="1" indent="-285750" algn="just">
              <a:lnSpc>
                <a:spcPct val="115000"/>
              </a:lnSpc>
              <a:spcBef>
                <a:spcPts val="300"/>
              </a:spcBef>
              <a:spcAft>
                <a:spcPts val="300"/>
              </a:spcAft>
              <a:buFont typeface="+mj-lt"/>
              <a:buAutoNum type="alphaLcParenR"/>
            </a:pPr>
            <a:r>
              <a:rPr lang="en-GB" sz="2000" dirty="0">
                <a:effectLst/>
                <a:latin typeface="Calibri" panose="020F0502020204030204" pitchFamily="34" charset="0"/>
                <a:ea typeface="DengXian" panose="02010600030101010101" pitchFamily="2" charset="-122"/>
                <a:cs typeface="Times New Roman" panose="02020603050405020304" pitchFamily="18" charset="0"/>
              </a:rPr>
              <a:t>greater  {great} free, {-er} inflectional suffix</a:t>
            </a:r>
            <a:endParaRPr lang="en-GB" sz="1600" dirty="0">
              <a:effectLst/>
              <a:latin typeface="Junicode"/>
              <a:ea typeface="Calibri" panose="020F0502020204030204" pitchFamily="34" charset="0"/>
              <a:cs typeface="Times New Roman" panose="02020603050405020304" pitchFamily="18" charset="0"/>
            </a:endParaRPr>
          </a:p>
          <a:p>
            <a:pPr marL="742950" lvl="1" indent="-285750" algn="l">
              <a:lnSpc>
                <a:spcPct val="115000"/>
              </a:lnSpc>
              <a:spcBef>
                <a:spcPts val="300"/>
              </a:spcBef>
              <a:spcAft>
                <a:spcPts val="300"/>
              </a:spcAft>
              <a:buFont typeface="+mj-lt"/>
              <a:buAutoNum type="alphaLcParenR"/>
            </a:pPr>
            <a:r>
              <a:rPr lang="en-GB" sz="2000" dirty="0">
                <a:effectLst/>
                <a:latin typeface="Calibri" panose="020F0502020204030204" pitchFamily="34" charset="0"/>
                <a:ea typeface="DengXian" panose="02010600030101010101" pitchFamily="2" charset="-122"/>
                <a:cs typeface="Times New Roman" panose="02020603050405020304" pitchFamily="18" charset="0"/>
              </a:rPr>
              <a:t>hamburger  {ham} free, {burger} free // {</a:t>
            </a:r>
            <a:r>
              <a:rPr lang="en-GB" sz="2000" dirty="0" err="1">
                <a:effectLst/>
                <a:latin typeface="Calibri" panose="020F0502020204030204" pitchFamily="34" charset="0"/>
                <a:ea typeface="DengXian" panose="02010600030101010101" pitchFamily="2" charset="-122"/>
                <a:cs typeface="Times New Roman" panose="02020603050405020304" pitchFamily="18" charset="0"/>
              </a:rPr>
              <a:t>hamburg</a:t>
            </a:r>
            <a:r>
              <a:rPr lang="en-GB" sz="2000" dirty="0">
                <a:effectLst/>
                <a:latin typeface="Calibri" panose="020F0502020204030204" pitchFamily="34" charset="0"/>
                <a:ea typeface="DengXian" panose="02010600030101010101" pitchFamily="2" charset="-122"/>
                <a:cs typeface="Times New Roman" panose="02020603050405020304" pitchFamily="18" charset="0"/>
              </a:rPr>
              <a:t>} free, {-er} derivational suffix</a:t>
            </a:r>
            <a:endParaRPr lang="en-GB" sz="1600" dirty="0">
              <a:effectLst/>
              <a:latin typeface="Junicode"/>
              <a:ea typeface="Calibri" panose="020F0502020204030204" pitchFamily="34" charset="0"/>
              <a:cs typeface="Times New Roman" panose="02020603050405020304" pitchFamily="18" charset="0"/>
            </a:endParaRPr>
          </a:p>
          <a:p>
            <a:pPr marL="742950" lvl="1" indent="-285750" algn="l">
              <a:lnSpc>
                <a:spcPct val="115000"/>
              </a:lnSpc>
              <a:spcBef>
                <a:spcPts val="300"/>
              </a:spcBef>
              <a:spcAft>
                <a:spcPts val="300"/>
              </a:spcAft>
              <a:buFont typeface="+mj-lt"/>
              <a:buAutoNum type="alphaLcParenR"/>
            </a:pPr>
            <a:r>
              <a:rPr lang="en-GB" sz="2000" dirty="0">
                <a:effectLst/>
                <a:latin typeface="Calibri" panose="020F0502020204030204" pitchFamily="34" charset="0"/>
                <a:ea typeface="DengXian" panose="02010600030101010101" pitchFamily="2" charset="-122"/>
                <a:cs typeface="Times New Roman" panose="02020603050405020304" pitchFamily="18" charset="0"/>
              </a:rPr>
              <a:t>thickeners {thick} free, {-</a:t>
            </a:r>
            <a:r>
              <a:rPr lang="en-GB" sz="2000" dirty="0" err="1">
                <a:effectLst/>
                <a:latin typeface="Calibri" panose="020F0502020204030204" pitchFamily="34" charset="0"/>
                <a:ea typeface="DengXian" panose="02010600030101010101" pitchFamily="2" charset="-122"/>
                <a:cs typeface="Times New Roman" panose="02020603050405020304" pitchFamily="18" charset="0"/>
              </a:rPr>
              <a:t>en</a:t>
            </a:r>
            <a:r>
              <a:rPr lang="en-GB" sz="2000" dirty="0">
                <a:effectLst/>
                <a:latin typeface="Calibri" panose="020F0502020204030204" pitchFamily="34" charset="0"/>
                <a:ea typeface="DengXian" panose="02010600030101010101" pitchFamily="2" charset="-122"/>
                <a:cs typeface="Times New Roman" panose="02020603050405020304" pitchFamily="18" charset="0"/>
              </a:rPr>
              <a:t>} derivational suffix, {-er} derivational suffix, {-s} inflectional suffix</a:t>
            </a:r>
            <a:endParaRPr lang="en-GB" sz="1600" dirty="0">
              <a:effectLst/>
              <a:latin typeface="Junicode"/>
              <a:ea typeface="Calibri" panose="020F0502020204030204" pitchFamily="34" charset="0"/>
              <a:cs typeface="Times New Roman" panose="02020603050405020304" pitchFamily="18" charset="0"/>
            </a:endParaRPr>
          </a:p>
          <a:p>
            <a:pPr marL="742950" lvl="1" indent="-285750" algn="l">
              <a:lnSpc>
                <a:spcPct val="115000"/>
              </a:lnSpc>
              <a:spcBef>
                <a:spcPts val="300"/>
              </a:spcBef>
              <a:spcAft>
                <a:spcPts val="300"/>
              </a:spcAft>
              <a:buFont typeface="+mj-lt"/>
              <a:buAutoNum type="alphaLcParenR"/>
            </a:pPr>
            <a:r>
              <a:rPr lang="en-GB" sz="2000" dirty="0">
                <a:effectLst/>
                <a:latin typeface="Calibri" panose="020F0502020204030204" pitchFamily="34" charset="0"/>
                <a:ea typeface="DengXian" panose="02010600030101010101" pitchFamily="2" charset="-122"/>
                <a:cs typeface="Times New Roman" panose="02020603050405020304" pitchFamily="18" charset="0"/>
              </a:rPr>
              <a:t>environmental {environ} free, {-</a:t>
            </a:r>
            <a:r>
              <a:rPr lang="en-GB" sz="2000" dirty="0" err="1">
                <a:effectLst/>
                <a:latin typeface="Calibri" panose="020F0502020204030204" pitchFamily="34" charset="0"/>
                <a:ea typeface="DengXian" panose="02010600030101010101" pitchFamily="2" charset="-122"/>
                <a:cs typeface="Times New Roman" panose="02020603050405020304" pitchFamily="18" charset="0"/>
              </a:rPr>
              <a:t>ment</a:t>
            </a:r>
            <a:r>
              <a:rPr lang="en-GB" sz="2000" dirty="0">
                <a:effectLst/>
                <a:latin typeface="Calibri" panose="020F0502020204030204" pitchFamily="34" charset="0"/>
                <a:ea typeface="DengXian" panose="02010600030101010101" pitchFamily="2" charset="-122"/>
                <a:cs typeface="Times New Roman" panose="02020603050405020304" pitchFamily="18" charset="0"/>
              </a:rPr>
              <a:t>} derivational suffix// {environment} free, {-al} derivational suffix</a:t>
            </a:r>
            <a:endParaRPr lang="en-GB" sz="1600" dirty="0">
              <a:effectLst/>
              <a:latin typeface="Junicode"/>
              <a:ea typeface="Calibri" panose="020F0502020204030204" pitchFamily="34" charset="0"/>
              <a:cs typeface="Times New Roman" panose="02020603050405020304" pitchFamily="18" charset="0"/>
            </a:endParaRPr>
          </a:p>
          <a:p>
            <a:pPr marL="742950" lvl="1" indent="-285750" algn="l">
              <a:lnSpc>
                <a:spcPct val="115000"/>
              </a:lnSpc>
              <a:spcBef>
                <a:spcPts val="300"/>
              </a:spcBef>
              <a:spcAft>
                <a:spcPts val="300"/>
              </a:spcAft>
              <a:buFont typeface="+mj-lt"/>
              <a:buAutoNum type="alphaLcParenR"/>
            </a:pPr>
            <a:r>
              <a:rPr lang="en-GB" sz="2000" dirty="0">
                <a:effectLst/>
                <a:latin typeface="Calibri" panose="020F0502020204030204" pitchFamily="34" charset="0"/>
                <a:ea typeface="DengXian" panose="02010600030101010101" pitchFamily="2" charset="-122"/>
                <a:cs typeface="Times New Roman" panose="02020603050405020304" pitchFamily="18" charset="0"/>
              </a:rPr>
              <a:t>antidisestablishmentarianism {anti-} derivational prefix, {dis-} derivational prefix, {establish} free, {-</a:t>
            </a:r>
            <a:r>
              <a:rPr lang="en-GB" sz="2000" dirty="0" err="1">
                <a:effectLst/>
                <a:latin typeface="Calibri" panose="020F0502020204030204" pitchFamily="34" charset="0"/>
                <a:ea typeface="DengXian" panose="02010600030101010101" pitchFamily="2" charset="-122"/>
                <a:cs typeface="Times New Roman" panose="02020603050405020304" pitchFamily="18" charset="0"/>
              </a:rPr>
              <a:t>ment</a:t>
            </a:r>
            <a:r>
              <a:rPr lang="en-GB" sz="2000" dirty="0">
                <a:effectLst/>
                <a:latin typeface="Calibri" panose="020F0502020204030204" pitchFamily="34" charset="0"/>
                <a:ea typeface="DengXian" panose="02010600030101010101" pitchFamily="2" charset="-122"/>
                <a:cs typeface="Times New Roman" panose="02020603050405020304" pitchFamily="18" charset="0"/>
              </a:rPr>
              <a:t>} derivational suffix,  {-</a:t>
            </a:r>
            <a:r>
              <a:rPr lang="en-GB" sz="2000" dirty="0" err="1">
                <a:effectLst/>
                <a:latin typeface="Calibri" panose="020F0502020204030204" pitchFamily="34" charset="0"/>
                <a:ea typeface="DengXian" panose="02010600030101010101" pitchFamily="2" charset="-122"/>
                <a:cs typeface="Times New Roman" panose="02020603050405020304" pitchFamily="18" charset="0"/>
              </a:rPr>
              <a:t>arian</a:t>
            </a:r>
            <a:r>
              <a:rPr lang="en-GB" sz="2000" dirty="0">
                <a:effectLst/>
                <a:latin typeface="Calibri" panose="020F0502020204030204" pitchFamily="34" charset="0"/>
                <a:ea typeface="DengXian" panose="02010600030101010101" pitchFamily="2" charset="-122"/>
                <a:cs typeface="Times New Roman" panose="02020603050405020304" pitchFamily="18" charset="0"/>
              </a:rPr>
              <a:t>} derivational suffix, {-ism} derivational suffix </a:t>
            </a:r>
            <a:endParaRPr lang="en-GB" sz="1600" dirty="0">
              <a:effectLst/>
              <a:latin typeface="Junicode"/>
              <a:ea typeface="Calibri" panose="020F0502020204030204" pitchFamily="34" charset="0"/>
              <a:cs typeface="Times New Roman" panose="02020603050405020304" pitchFamily="18" charset="0"/>
            </a:endParaRPr>
          </a:p>
          <a:p>
            <a:pPr marL="342900" lvl="0" indent="-342900" algn="l">
              <a:lnSpc>
                <a:spcPct val="115000"/>
              </a:lnSpc>
              <a:spcBef>
                <a:spcPts val="300"/>
              </a:spcBef>
              <a:spcAft>
                <a:spcPts val="300"/>
              </a:spcAft>
              <a:buFont typeface="+mj-lt"/>
              <a:buAutoNum type="arabicPeriod"/>
            </a:pPr>
            <a:endParaRPr lang="en-GB" sz="1200" dirty="0">
              <a:effectLst/>
              <a:latin typeface="Junicode"/>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22182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8535-58B3-4E2B-9441-B31BE19C3F3F}"/>
              </a:ext>
            </a:extLst>
          </p:cNvPr>
          <p:cNvSpPr>
            <a:spLocks noGrp="1"/>
          </p:cNvSpPr>
          <p:nvPr>
            <p:ph type="title"/>
          </p:nvPr>
        </p:nvSpPr>
        <p:spPr/>
        <p:txBody>
          <a:bodyPr/>
          <a:lstStyle/>
          <a:p>
            <a:r>
              <a:rPr lang="de-DE" dirty="0" err="1"/>
              <a:t>HOmework</a:t>
            </a:r>
            <a:endParaRPr lang="en-GB" dirty="0"/>
          </a:p>
        </p:txBody>
      </p:sp>
      <p:sp>
        <p:nvSpPr>
          <p:cNvPr id="3" name="Content Placeholder 2">
            <a:extLst>
              <a:ext uri="{FF2B5EF4-FFF2-40B4-BE49-F238E27FC236}">
                <a16:creationId xmlns:a16="http://schemas.microsoft.com/office/drawing/2014/main" id="{FD2151E9-99A5-4D5A-BF86-36A47B1060E7}"/>
              </a:ext>
            </a:extLst>
          </p:cNvPr>
          <p:cNvSpPr>
            <a:spLocks noGrp="1"/>
          </p:cNvSpPr>
          <p:nvPr>
            <p:ph idx="1"/>
          </p:nvPr>
        </p:nvSpPr>
        <p:spPr>
          <a:xfrm>
            <a:off x="581192" y="2659363"/>
            <a:ext cx="11029615" cy="3634486"/>
          </a:xfrm>
        </p:spPr>
        <p:txBody>
          <a:bodyPr/>
          <a:lstStyle/>
          <a:p>
            <a:pPr marL="342900" lvl="0" indent="-342900" algn="just">
              <a:lnSpc>
                <a:spcPct val="115000"/>
              </a:lnSpc>
              <a:spcBef>
                <a:spcPts val="300"/>
              </a:spcBef>
              <a:spcAft>
                <a:spcPts val="300"/>
              </a:spcAft>
              <a:buFont typeface="+mj-lt"/>
              <a:buAutoNum type="arabicPeriod" startAt="2"/>
            </a:pPr>
            <a:r>
              <a:rPr lang="en-GB" sz="1800" dirty="0">
                <a:latin typeface="Calibri" panose="020F0502020204030204" pitchFamily="34" charset="0"/>
                <a:ea typeface="DengXian" panose="02010600030101010101" pitchFamily="2" charset="-122"/>
                <a:cs typeface="Times New Roman" panose="02020603050405020304" pitchFamily="18" charset="0"/>
              </a:rPr>
              <a:t>Compare with the help of a dictionary: </a:t>
            </a:r>
            <a:r>
              <a:rPr lang="en-GB" sz="1800" i="1" dirty="0">
                <a:latin typeface="Calibri" panose="020F0502020204030204" pitchFamily="34" charset="0"/>
                <a:ea typeface="DengXian" panose="02010600030101010101" pitchFamily="2" charset="-122"/>
                <a:cs typeface="Times New Roman" panose="02020603050405020304" pitchFamily="18" charset="0"/>
              </a:rPr>
              <a:t>handbag, egghead, catfish, redeye</a:t>
            </a:r>
            <a:endParaRPr lang="en-GB" sz="1400" dirty="0">
              <a:latin typeface="Junicode"/>
              <a:ea typeface="Calibri" panose="020F0502020204030204" pitchFamily="34" charset="0"/>
              <a:cs typeface="Times New Roman" panose="02020603050405020304" pitchFamily="18" charset="0"/>
            </a:endParaRPr>
          </a:p>
          <a:p>
            <a:pPr marL="228600" indent="0" algn="just">
              <a:lnSpc>
                <a:spcPct val="115000"/>
              </a:lnSpc>
              <a:spcBef>
                <a:spcPts val="300"/>
              </a:spcBef>
              <a:spcAft>
                <a:spcPts val="300"/>
              </a:spcAft>
              <a:buNone/>
            </a:pPr>
            <a:r>
              <a:rPr lang="en-GB" sz="1800" dirty="0">
                <a:latin typeface="Calibri" panose="020F0502020204030204" pitchFamily="34" charset="0"/>
                <a:ea typeface="DengXian" panose="02010600030101010101" pitchFamily="2" charset="-122"/>
                <a:cs typeface="Times New Roman" panose="02020603050405020304" pitchFamily="18" charset="0"/>
              </a:rPr>
              <a:t>Are these words endocentric or exocentric compounds?</a:t>
            </a:r>
            <a:endParaRPr lang="en-GB" sz="1400" dirty="0">
              <a:latin typeface="Junicode"/>
              <a:ea typeface="Calibri" panose="020F0502020204030204" pitchFamily="34" charset="0"/>
              <a:cs typeface="Times New Roman" panose="02020603050405020304" pitchFamily="18" charset="0"/>
            </a:endParaRPr>
          </a:p>
          <a:p>
            <a:pPr marL="228600" indent="221615" algn="just">
              <a:lnSpc>
                <a:spcPct val="200000"/>
              </a:lnSpc>
              <a:spcBef>
                <a:spcPts val="300"/>
              </a:spcBef>
              <a:spcAft>
                <a:spcPts val="300"/>
              </a:spcAft>
            </a:pPr>
            <a:r>
              <a:rPr lang="en-GB" sz="1800" dirty="0">
                <a:latin typeface="Calibri" panose="020F0502020204030204" pitchFamily="34" charset="0"/>
                <a:ea typeface="DengXian" panose="02010600030101010101" pitchFamily="2" charset="-122"/>
                <a:cs typeface="Times New Roman" panose="02020603050405020304" pitchFamily="18" charset="0"/>
              </a:rPr>
              <a:t>Hand bag – endocentric</a:t>
            </a:r>
            <a:endParaRPr lang="en-GB" sz="1400" dirty="0">
              <a:latin typeface="Junicode"/>
              <a:ea typeface="Calibri" panose="020F0502020204030204" pitchFamily="34" charset="0"/>
              <a:cs typeface="Times New Roman" panose="02020603050405020304" pitchFamily="18" charset="0"/>
            </a:endParaRPr>
          </a:p>
          <a:p>
            <a:pPr marL="228600" indent="221615" algn="just">
              <a:lnSpc>
                <a:spcPct val="200000"/>
              </a:lnSpc>
              <a:spcBef>
                <a:spcPts val="300"/>
              </a:spcBef>
              <a:spcAft>
                <a:spcPts val="300"/>
              </a:spcAft>
            </a:pPr>
            <a:r>
              <a:rPr lang="en-GB" sz="1800" dirty="0">
                <a:latin typeface="Calibri" panose="020F0502020204030204" pitchFamily="34" charset="0"/>
                <a:ea typeface="DengXian" panose="02010600030101010101" pitchFamily="2" charset="-122"/>
                <a:cs typeface="Times New Roman" panose="02020603050405020304" pitchFamily="18" charset="0"/>
              </a:rPr>
              <a:t>Egg head – exocentric</a:t>
            </a:r>
            <a:endParaRPr lang="en-GB" sz="1400" dirty="0">
              <a:latin typeface="Junicode"/>
              <a:ea typeface="Calibri" panose="020F0502020204030204" pitchFamily="34" charset="0"/>
              <a:cs typeface="Times New Roman" panose="02020603050405020304" pitchFamily="18" charset="0"/>
            </a:endParaRPr>
          </a:p>
          <a:p>
            <a:pPr marL="228600" indent="221615" algn="just">
              <a:lnSpc>
                <a:spcPct val="200000"/>
              </a:lnSpc>
              <a:spcBef>
                <a:spcPts val="300"/>
              </a:spcBef>
              <a:spcAft>
                <a:spcPts val="300"/>
              </a:spcAft>
            </a:pPr>
            <a:r>
              <a:rPr lang="en-GB" sz="1800" dirty="0">
                <a:latin typeface="Calibri" panose="020F0502020204030204" pitchFamily="34" charset="0"/>
                <a:ea typeface="DengXian" panose="02010600030101010101" pitchFamily="2" charset="-122"/>
                <a:cs typeface="Times New Roman" panose="02020603050405020304" pitchFamily="18" charset="0"/>
              </a:rPr>
              <a:t>Cat fish – endocentric</a:t>
            </a:r>
            <a:endParaRPr lang="en-GB" sz="1400" dirty="0">
              <a:latin typeface="Junicode"/>
              <a:ea typeface="Calibri" panose="020F0502020204030204" pitchFamily="34" charset="0"/>
              <a:cs typeface="Times New Roman" panose="02020603050405020304" pitchFamily="18" charset="0"/>
            </a:endParaRPr>
          </a:p>
          <a:p>
            <a:pPr marL="228600" indent="221615" algn="just">
              <a:lnSpc>
                <a:spcPct val="200000"/>
              </a:lnSpc>
              <a:spcBef>
                <a:spcPts val="300"/>
              </a:spcBef>
              <a:spcAft>
                <a:spcPts val="300"/>
              </a:spcAft>
            </a:pPr>
            <a:r>
              <a:rPr lang="en-GB" sz="1800" dirty="0">
                <a:latin typeface="Calibri" panose="020F0502020204030204" pitchFamily="34" charset="0"/>
                <a:ea typeface="DengXian" panose="02010600030101010101" pitchFamily="2" charset="-122"/>
                <a:cs typeface="Times New Roman" panose="02020603050405020304" pitchFamily="18" charset="0"/>
              </a:rPr>
              <a:t>Red eye – exocentric // endocentric </a:t>
            </a:r>
            <a:endParaRPr lang="en-GB" sz="1400" dirty="0">
              <a:latin typeface="Junicode"/>
              <a:ea typeface="Calibri" panose="020F0502020204030204" pitchFamily="34" charset="0"/>
              <a:cs typeface="Times New Roman" panose="02020603050405020304" pitchFamily="18" charset="0"/>
            </a:endParaRPr>
          </a:p>
          <a:p>
            <a:pPr marL="0" indent="0" algn="just">
              <a:lnSpc>
                <a:spcPct val="115000"/>
              </a:lnSpc>
              <a:spcBef>
                <a:spcPts val="1200"/>
              </a:spcBef>
              <a:buNone/>
            </a:pPr>
            <a:endParaRPr lang="en-GB" sz="1800" dirty="0">
              <a:effectLst/>
              <a:latin typeface="Junicode"/>
              <a:ea typeface="Calibri" panose="020F0502020204030204" pitchFamily="34" charset="0"/>
              <a:cs typeface="Times New Roman" panose="02020603050405020304" pitchFamily="18" charset="0"/>
            </a:endParaRPr>
          </a:p>
          <a:p>
            <a:pPr marL="0" lvl="0" indent="0" algn="just">
              <a:lnSpc>
                <a:spcPct val="115000"/>
              </a:lnSpc>
              <a:spcBef>
                <a:spcPts val="1200"/>
              </a:spcBef>
              <a:spcAft>
                <a:spcPts val="600"/>
              </a:spcAft>
              <a:buNone/>
            </a:pPr>
            <a:endParaRPr lang="en-GB" sz="1200" dirty="0">
              <a:effectLst/>
              <a:latin typeface="Junicode"/>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24877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80876EA-C4D8-4B59-B867-603FDD8B8612}"/>
              </a:ext>
            </a:extLst>
          </p:cNvPr>
          <p:cNvSpPr>
            <a:spLocks noGrp="1"/>
          </p:cNvSpPr>
          <p:nvPr>
            <p:ph type="title"/>
          </p:nvPr>
        </p:nvSpPr>
        <p:spPr/>
        <p:txBody>
          <a:bodyPr/>
          <a:lstStyle/>
          <a:p>
            <a:r>
              <a:rPr lang="de-DE" dirty="0" err="1"/>
              <a:t>HOmework</a:t>
            </a:r>
            <a:endParaRPr lang="en-GB" dirty="0"/>
          </a:p>
        </p:txBody>
      </p:sp>
      <p:sp>
        <p:nvSpPr>
          <p:cNvPr id="17" name="TextBox 16">
            <a:extLst>
              <a:ext uri="{FF2B5EF4-FFF2-40B4-BE49-F238E27FC236}">
                <a16:creationId xmlns:a16="http://schemas.microsoft.com/office/drawing/2014/main" id="{620CCBCD-2588-4150-A518-E3FB8DA06188}"/>
              </a:ext>
            </a:extLst>
          </p:cNvPr>
          <p:cNvSpPr txBox="1"/>
          <p:nvPr/>
        </p:nvSpPr>
        <p:spPr>
          <a:xfrm>
            <a:off x="808661" y="2204249"/>
            <a:ext cx="10574677" cy="3951595"/>
          </a:xfrm>
          <a:prstGeom prst="rect">
            <a:avLst/>
          </a:prstGeom>
          <a:noFill/>
        </p:spPr>
        <p:txBody>
          <a:bodyPr wrap="square">
            <a:spAutoFit/>
          </a:bodyPr>
          <a:lstStyle/>
          <a:p>
            <a:pPr lvl="0" algn="just">
              <a:lnSpc>
                <a:spcPct val="115000"/>
              </a:lnSpc>
              <a:spcBef>
                <a:spcPts val="300"/>
              </a:spcBef>
              <a:spcAft>
                <a:spcPts val="30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3.	By means of which word-formation processes have the following lexemes been arrived at?</a:t>
            </a:r>
          </a:p>
          <a:p>
            <a:pPr lvl="0" algn="just">
              <a:lnSpc>
                <a:spcPct val="115000"/>
              </a:lnSpc>
              <a:spcBef>
                <a:spcPts val="300"/>
              </a:spcBef>
              <a:spcAft>
                <a:spcPts val="30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 (When two or more word-formation processes are involved, specify their order.)</a:t>
            </a:r>
          </a:p>
          <a:p>
            <a:pPr lvl="0" algn="just">
              <a:lnSpc>
                <a:spcPct val="115000"/>
              </a:lnSpc>
              <a:spcBef>
                <a:spcPts val="300"/>
              </a:spcBef>
              <a:spcAft>
                <a:spcPts val="300"/>
              </a:spcAft>
            </a:pPr>
            <a:endParaRPr lang="en-GB" dirty="0">
              <a:effectLst/>
              <a:latin typeface="Calibri" panose="020F0502020204030204" pitchFamily="34" charset="0"/>
              <a:ea typeface="DengXian" panose="02010600030101010101" pitchFamily="2" charset="-122"/>
              <a:cs typeface="Times New Roman" panose="02020603050405020304" pitchFamily="18" charset="0"/>
            </a:endParaRPr>
          </a:p>
          <a:p>
            <a:pPr lvl="0" algn="just">
              <a:lnSpc>
                <a:spcPct val="115000"/>
              </a:lnSpc>
              <a:spcBef>
                <a:spcPts val="300"/>
              </a:spcBef>
              <a:spcAft>
                <a:spcPts val="30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I.	Lockdown		1. compound (lock + down verb)  2.conversion</a:t>
            </a:r>
          </a:p>
          <a:p>
            <a:pPr lvl="0" algn="just">
              <a:lnSpc>
                <a:spcPct val="115000"/>
              </a:lnSpc>
              <a:spcBef>
                <a:spcPts val="300"/>
              </a:spcBef>
              <a:spcAft>
                <a:spcPts val="30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II.	language lab		clipping </a:t>
            </a:r>
          </a:p>
          <a:p>
            <a:pPr lvl="0" algn="just">
              <a:lnSpc>
                <a:spcPct val="115000"/>
              </a:lnSpc>
              <a:spcBef>
                <a:spcPts val="300"/>
              </a:spcBef>
              <a:spcAft>
                <a:spcPts val="30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III.	infotainment		blends:  information + entertainment</a:t>
            </a:r>
          </a:p>
          <a:p>
            <a:pPr lvl="0" algn="just">
              <a:lnSpc>
                <a:spcPct val="115000"/>
              </a:lnSpc>
              <a:spcBef>
                <a:spcPts val="300"/>
              </a:spcBef>
              <a:spcAft>
                <a:spcPts val="30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IV.	laser			acronyms</a:t>
            </a:r>
          </a:p>
          <a:p>
            <a:pPr lvl="0" algn="just">
              <a:lnSpc>
                <a:spcPct val="115000"/>
              </a:lnSpc>
              <a:spcBef>
                <a:spcPts val="300"/>
              </a:spcBef>
              <a:spcAft>
                <a:spcPts val="30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V.	RCEP			</a:t>
            </a:r>
            <a:r>
              <a:rPr lang="en-GB" dirty="0" err="1">
                <a:effectLst/>
                <a:latin typeface="Calibri" panose="020F0502020204030204" pitchFamily="34" charset="0"/>
                <a:ea typeface="DengXian" panose="02010600030101010101" pitchFamily="2" charset="-122"/>
                <a:cs typeface="Times New Roman" panose="02020603050405020304" pitchFamily="18" charset="0"/>
              </a:rPr>
              <a:t>alphabetisms</a:t>
            </a:r>
            <a:endParaRPr lang="en-GB" dirty="0">
              <a:effectLst/>
              <a:latin typeface="Calibri" panose="020F0502020204030204" pitchFamily="34" charset="0"/>
              <a:ea typeface="DengXian" panose="02010600030101010101" pitchFamily="2" charset="-122"/>
              <a:cs typeface="Times New Roman" panose="02020603050405020304" pitchFamily="18" charset="0"/>
            </a:endParaRPr>
          </a:p>
          <a:p>
            <a:pPr lvl="0" algn="just">
              <a:lnSpc>
                <a:spcPct val="115000"/>
              </a:lnSpc>
              <a:spcBef>
                <a:spcPts val="300"/>
              </a:spcBef>
              <a:spcAft>
                <a:spcPts val="30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VI.	</a:t>
            </a:r>
            <a:r>
              <a:rPr lang="en-GB" dirty="0" err="1">
                <a:effectLst/>
                <a:latin typeface="Calibri" panose="020F0502020204030204" pitchFamily="34" charset="0"/>
                <a:ea typeface="DengXian" panose="02010600030101010101" pitchFamily="2" charset="-122"/>
                <a:cs typeface="Times New Roman" panose="02020603050405020304" pitchFamily="18" charset="0"/>
              </a:rPr>
              <a:t>Stupipedia</a:t>
            </a:r>
            <a:r>
              <a:rPr lang="en-GB" dirty="0">
                <a:effectLst/>
                <a:latin typeface="Calibri" panose="020F0502020204030204" pitchFamily="34" charset="0"/>
                <a:ea typeface="DengXian" panose="02010600030101010101" pitchFamily="2" charset="-122"/>
                <a:cs typeface="Times New Roman" panose="02020603050405020304" pitchFamily="18" charset="0"/>
              </a:rPr>
              <a:t>		blend: stupid + Wikipedia </a:t>
            </a:r>
          </a:p>
          <a:p>
            <a:pPr lvl="0" algn="just">
              <a:lnSpc>
                <a:spcPct val="115000"/>
              </a:lnSpc>
              <a:spcBef>
                <a:spcPts val="300"/>
              </a:spcBef>
              <a:spcAft>
                <a:spcPts val="30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VII.	Kangaroo			borrowing from Austrian aboriginal language </a:t>
            </a:r>
          </a:p>
        </p:txBody>
      </p:sp>
    </p:spTree>
    <p:extLst>
      <p:ext uri="{BB962C8B-B14F-4D97-AF65-F5344CB8AC3E}">
        <p14:creationId xmlns:p14="http://schemas.microsoft.com/office/powerpoint/2010/main" val="3764561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7B12F08-460D-434F-B71B-B85EE20B41E6}"/>
              </a:ext>
            </a:extLst>
          </p:cNvPr>
          <p:cNvSpPr>
            <a:spLocks noGrp="1"/>
          </p:cNvSpPr>
          <p:nvPr>
            <p:ph type="title"/>
          </p:nvPr>
        </p:nvSpPr>
        <p:spPr>
          <a:xfrm>
            <a:off x="609906" y="702155"/>
            <a:ext cx="3568661" cy="1269713"/>
          </a:xfrm>
        </p:spPr>
        <p:txBody>
          <a:bodyPr>
            <a:normAutofit/>
          </a:bodyPr>
          <a:lstStyle/>
          <a:p>
            <a:r>
              <a:rPr lang="de-DE" dirty="0"/>
              <a:t>Weekly Quiz </a:t>
            </a:r>
            <a:r>
              <a:rPr lang="de-DE" dirty="0" err="1"/>
              <a:t>iV</a:t>
            </a:r>
            <a:r>
              <a:rPr lang="de-DE" dirty="0"/>
              <a:t> </a:t>
            </a:r>
            <a:endParaRPr lang="en-GB" dirty="0"/>
          </a:p>
        </p:txBody>
      </p:sp>
      <p:sp>
        <p:nvSpPr>
          <p:cNvPr id="14" name="Rectangle 13">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9" name="Straight Arrow Connector 8">
            <a:extLst>
              <a:ext uri="{FF2B5EF4-FFF2-40B4-BE49-F238E27FC236}">
                <a16:creationId xmlns:a16="http://schemas.microsoft.com/office/drawing/2014/main" id="{5738C225-EB5D-47D1-B299-9E207D04C595}"/>
              </a:ext>
            </a:extLst>
          </p:cNvPr>
          <p:cNvCxnSpPr/>
          <p:nvPr/>
        </p:nvCxnSpPr>
        <p:spPr>
          <a:xfrm>
            <a:off x="3697790" y="2373329"/>
            <a:ext cx="452063"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a:extLst>
              <a:ext uri="{FF2B5EF4-FFF2-40B4-BE49-F238E27FC236}">
                <a16:creationId xmlns:a16="http://schemas.microsoft.com/office/drawing/2014/main" id="{F60AAE40-9B29-4CB0-AD4F-C668C25D8C7E}"/>
              </a:ext>
            </a:extLst>
          </p:cNvPr>
          <p:cNvCxnSpPr/>
          <p:nvPr/>
        </p:nvCxnSpPr>
        <p:spPr>
          <a:xfrm>
            <a:off x="3647644" y="5361397"/>
            <a:ext cx="452063"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2BA0BD3F-27D8-431D-A568-5A5205A85736}"/>
              </a:ext>
            </a:extLst>
          </p:cNvPr>
          <p:cNvCxnSpPr/>
          <p:nvPr/>
        </p:nvCxnSpPr>
        <p:spPr>
          <a:xfrm>
            <a:off x="3647644" y="6090862"/>
            <a:ext cx="45206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801B777-AD32-4C52-BE10-58EBE8932C73}"/>
              </a:ext>
            </a:extLst>
          </p:cNvPr>
          <p:cNvCxnSpPr/>
          <p:nvPr/>
        </p:nvCxnSpPr>
        <p:spPr>
          <a:xfrm>
            <a:off x="3697790" y="4578850"/>
            <a:ext cx="45206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68AAC4B8-2AB6-4B47-97DC-3AF1D8FF28A5}"/>
              </a:ext>
            </a:extLst>
          </p:cNvPr>
          <p:cNvPicPr>
            <a:picLocks noChangeAspect="1"/>
          </p:cNvPicPr>
          <p:nvPr/>
        </p:nvPicPr>
        <p:blipFill>
          <a:blip r:embed="rId3"/>
          <a:stretch>
            <a:fillRect/>
          </a:stretch>
        </p:blipFill>
        <p:spPr>
          <a:xfrm>
            <a:off x="4178566" y="873311"/>
            <a:ext cx="7882613" cy="5572690"/>
          </a:xfrm>
          <a:prstGeom prst="rect">
            <a:avLst/>
          </a:prstGeom>
        </p:spPr>
      </p:pic>
      <p:grpSp>
        <p:nvGrpSpPr>
          <p:cNvPr id="24" name="Group 23">
            <a:extLst>
              <a:ext uri="{FF2B5EF4-FFF2-40B4-BE49-F238E27FC236}">
                <a16:creationId xmlns:a16="http://schemas.microsoft.com/office/drawing/2014/main" id="{66E1C8A8-23C7-45D9-9CD9-5C73AF430583}"/>
              </a:ext>
            </a:extLst>
          </p:cNvPr>
          <p:cNvGrpSpPr/>
          <p:nvPr/>
        </p:nvGrpSpPr>
        <p:grpSpPr>
          <a:xfrm>
            <a:off x="-28930" y="2971210"/>
            <a:ext cx="4445405" cy="1092042"/>
            <a:chOff x="-28930" y="2971210"/>
            <a:chExt cx="4445405" cy="1092042"/>
          </a:xfrm>
        </p:grpSpPr>
        <p:sp>
          <p:nvSpPr>
            <p:cNvPr id="17" name="TextBox 16">
              <a:extLst>
                <a:ext uri="{FF2B5EF4-FFF2-40B4-BE49-F238E27FC236}">
                  <a16:creationId xmlns:a16="http://schemas.microsoft.com/office/drawing/2014/main" id="{2BA7715D-F22F-414C-881E-7F289EECE33B}"/>
                </a:ext>
              </a:extLst>
            </p:cNvPr>
            <p:cNvSpPr txBox="1"/>
            <p:nvPr/>
          </p:nvSpPr>
          <p:spPr>
            <a:xfrm>
              <a:off x="-28930" y="3338106"/>
              <a:ext cx="1695773"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Minimal pairs </a:t>
              </a:r>
              <a:endParaRPr lang="en-GB" dirty="0"/>
            </a:p>
          </p:txBody>
        </p:sp>
        <p:sp>
          <p:nvSpPr>
            <p:cNvPr id="18" name="TextBox 17">
              <a:extLst>
                <a:ext uri="{FF2B5EF4-FFF2-40B4-BE49-F238E27FC236}">
                  <a16:creationId xmlns:a16="http://schemas.microsoft.com/office/drawing/2014/main" id="{121AE863-9A2D-4AEA-9552-14B0D888C0E0}"/>
                </a:ext>
              </a:extLst>
            </p:cNvPr>
            <p:cNvSpPr txBox="1"/>
            <p:nvPr/>
          </p:nvSpPr>
          <p:spPr>
            <a:xfrm>
              <a:off x="1711441" y="2971210"/>
              <a:ext cx="2256977"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differ in one sound </a:t>
              </a:r>
              <a:endParaRPr lang="en-GB" dirty="0"/>
            </a:p>
          </p:txBody>
        </p:sp>
        <p:sp>
          <p:nvSpPr>
            <p:cNvPr id="20" name="TextBox 19">
              <a:extLst>
                <a:ext uri="{FF2B5EF4-FFF2-40B4-BE49-F238E27FC236}">
                  <a16:creationId xmlns:a16="http://schemas.microsoft.com/office/drawing/2014/main" id="{6D37DB6C-4C03-4673-A036-6F0857E2A5F1}"/>
                </a:ext>
              </a:extLst>
            </p:cNvPr>
            <p:cNvSpPr txBox="1"/>
            <p:nvPr/>
          </p:nvSpPr>
          <p:spPr>
            <a:xfrm>
              <a:off x="1642452" y="3693936"/>
              <a:ext cx="2774023" cy="369316"/>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have distinct meanings</a:t>
              </a:r>
              <a:endParaRPr lang="en-GB" dirty="0"/>
            </a:p>
          </p:txBody>
        </p:sp>
        <p:sp>
          <p:nvSpPr>
            <p:cNvPr id="23" name="Left Brace 22">
              <a:extLst>
                <a:ext uri="{FF2B5EF4-FFF2-40B4-BE49-F238E27FC236}">
                  <a16:creationId xmlns:a16="http://schemas.microsoft.com/office/drawing/2014/main" id="{D98D8FFD-33E3-43B9-8DEA-39F9A9E6B779}"/>
                </a:ext>
              </a:extLst>
            </p:cNvPr>
            <p:cNvSpPr/>
            <p:nvPr/>
          </p:nvSpPr>
          <p:spPr>
            <a:xfrm>
              <a:off x="1362621" y="3127216"/>
              <a:ext cx="320107" cy="79111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sp>
        <p:nvSpPr>
          <p:cNvPr id="26" name="TextBox 25">
            <a:extLst>
              <a:ext uri="{FF2B5EF4-FFF2-40B4-BE49-F238E27FC236}">
                <a16:creationId xmlns:a16="http://schemas.microsoft.com/office/drawing/2014/main" id="{F99C824C-3E54-4707-AF7B-A310CA4971DC}"/>
              </a:ext>
            </a:extLst>
          </p:cNvPr>
          <p:cNvSpPr txBox="1"/>
          <p:nvPr/>
        </p:nvSpPr>
        <p:spPr>
          <a:xfrm>
            <a:off x="7089363" y="3338106"/>
            <a:ext cx="1636158"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effectLst/>
                <a:latin typeface="Calibri" panose="020F0502020204030204" pitchFamily="34" charset="0"/>
                <a:ea typeface="Arial Unicode MS"/>
                <a:cs typeface="Calibri" panose="020F0502020204030204" pitchFamily="34" charset="0"/>
              </a:rPr>
              <a:t>Phonemes</a:t>
            </a:r>
            <a:r>
              <a:rPr lang="en-US" sz="1800" dirty="0">
                <a:effectLst/>
                <a:latin typeface="Times New Roman" panose="02020603050405020304" pitchFamily="18" charset="0"/>
                <a:ea typeface="Arial Unicode MS"/>
                <a:cs typeface="Arial Unicode MS"/>
              </a:rPr>
              <a:t> </a:t>
            </a:r>
            <a:endParaRPr lang="en-GB" dirty="0"/>
          </a:p>
        </p:txBody>
      </p:sp>
    </p:spTree>
    <p:extLst>
      <p:ext uri="{BB962C8B-B14F-4D97-AF65-F5344CB8AC3E}">
        <p14:creationId xmlns:p14="http://schemas.microsoft.com/office/powerpoint/2010/main" val="4278288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7B12F08-460D-434F-B71B-B85EE20B41E6}"/>
              </a:ext>
            </a:extLst>
          </p:cNvPr>
          <p:cNvSpPr>
            <a:spLocks noGrp="1"/>
          </p:cNvSpPr>
          <p:nvPr>
            <p:ph type="title"/>
          </p:nvPr>
        </p:nvSpPr>
        <p:spPr>
          <a:xfrm>
            <a:off x="609906" y="702155"/>
            <a:ext cx="3568661" cy="1269713"/>
          </a:xfrm>
        </p:spPr>
        <p:txBody>
          <a:bodyPr>
            <a:normAutofit/>
          </a:bodyPr>
          <a:lstStyle/>
          <a:p>
            <a:r>
              <a:rPr lang="de-DE" dirty="0"/>
              <a:t>Weekly Quiz </a:t>
            </a:r>
            <a:r>
              <a:rPr lang="de-DE" dirty="0" err="1"/>
              <a:t>iV</a:t>
            </a:r>
            <a:r>
              <a:rPr lang="de-DE" dirty="0"/>
              <a:t> </a:t>
            </a:r>
            <a:endParaRPr lang="en-GB" dirty="0"/>
          </a:p>
        </p:txBody>
      </p:sp>
      <p:sp>
        <p:nvSpPr>
          <p:cNvPr id="14" name="Rectangle 13">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24" name="Group 23">
            <a:extLst>
              <a:ext uri="{FF2B5EF4-FFF2-40B4-BE49-F238E27FC236}">
                <a16:creationId xmlns:a16="http://schemas.microsoft.com/office/drawing/2014/main" id="{66E1C8A8-23C7-45D9-9CD9-5C73AF430583}"/>
              </a:ext>
            </a:extLst>
          </p:cNvPr>
          <p:cNvGrpSpPr/>
          <p:nvPr/>
        </p:nvGrpSpPr>
        <p:grpSpPr>
          <a:xfrm>
            <a:off x="-28930" y="2971210"/>
            <a:ext cx="4445405" cy="1092042"/>
            <a:chOff x="-28930" y="2971210"/>
            <a:chExt cx="4445405" cy="1092042"/>
          </a:xfrm>
        </p:grpSpPr>
        <p:sp>
          <p:nvSpPr>
            <p:cNvPr id="17" name="TextBox 16">
              <a:extLst>
                <a:ext uri="{FF2B5EF4-FFF2-40B4-BE49-F238E27FC236}">
                  <a16:creationId xmlns:a16="http://schemas.microsoft.com/office/drawing/2014/main" id="{2BA7715D-F22F-414C-881E-7F289EECE33B}"/>
                </a:ext>
              </a:extLst>
            </p:cNvPr>
            <p:cNvSpPr txBox="1"/>
            <p:nvPr/>
          </p:nvSpPr>
          <p:spPr>
            <a:xfrm>
              <a:off x="-28930" y="3338106"/>
              <a:ext cx="1695773"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Minimal pairs </a:t>
              </a:r>
              <a:endParaRPr lang="en-GB" dirty="0"/>
            </a:p>
          </p:txBody>
        </p:sp>
        <p:sp>
          <p:nvSpPr>
            <p:cNvPr id="18" name="TextBox 17">
              <a:extLst>
                <a:ext uri="{FF2B5EF4-FFF2-40B4-BE49-F238E27FC236}">
                  <a16:creationId xmlns:a16="http://schemas.microsoft.com/office/drawing/2014/main" id="{121AE863-9A2D-4AEA-9552-14B0D888C0E0}"/>
                </a:ext>
              </a:extLst>
            </p:cNvPr>
            <p:cNvSpPr txBox="1"/>
            <p:nvPr/>
          </p:nvSpPr>
          <p:spPr>
            <a:xfrm>
              <a:off x="1711441" y="2971210"/>
              <a:ext cx="2256977"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differ in one sound </a:t>
              </a:r>
              <a:endParaRPr lang="en-GB" dirty="0"/>
            </a:p>
          </p:txBody>
        </p:sp>
        <p:sp>
          <p:nvSpPr>
            <p:cNvPr id="20" name="TextBox 19">
              <a:extLst>
                <a:ext uri="{FF2B5EF4-FFF2-40B4-BE49-F238E27FC236}">
                  <a16:creationId xmlns:a16="http://schemas.microsoft.com/office/drawing/2014/main" id="{6D37DB6C-4C03-4673-A036-6F0857E2A5F1}"/>
                </a:ext>
              </a:extLst>
            </p:cNvPr>
            <p:cNvSpPr txBox="1"/>
            <p:nvPr/>
          </p:nvSpPr>
          <p:spPr>
            <a:xfrm>
              <a:off x="1642452" y="3693936"/>
              <a:ext cx="2774023" cy="369316"/>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have distinct meanings</a:t>
              </a:r>
              <a:endParaRPr lang="en-GB" dirty="0"/>
            </a:p>
          </p:txBody>
        </p:sp>
        <p:sp>
          <p:nvSpPr>
            <p:cNvPr id="23" name="Left Brace 22">
              <a:extLst>
                <a:ext uri="{FF2B5EF4-FFF2-40B4-BE49-F238E27FC236}">
                  <a16:creationId xmlns:a16="http://schemas.microsoft.com/office/drawing/2014/main" id="{D98D8FFD-33E3-43B9-8DEA-39F9A9E6B779}"/>
                </a:ext>
              </a:extLst>
            </p:cNvPr>
            <p:cNvSpPr/>
            <p:nvPr/>
          </p:nvSpPr>
          <p:spPr>
            <a:xfrm>
              <a:off x="1362621" y="3127216"/>
              <a:ext cx="320107" cy="79111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pic>
        <p:nvPicPr>
          <p:cNvPr id="4" name="Picture 3">
            <a:extLst>
              <a:ext uri="{FF2B5EF4-FFF2-40B4-BE49-F238E27FC236}">
                <a16:creationId xmlns:a16="http://schemas.microsoft.com/office/drawing/2014/main" id="{FCF4BA2C-C381-44A2-8C72-980066E6A585}"/>
              </a:ext>
            </a:extLst>
          </p:cNvPr>
          <p:cNvPicPr>
            <a:picLocks noChangeAspect="1"/>
          </p:cNvPicPr>
          <p:nvPr/>
        </p:nvPicPr>
        <p:blipFill>
          <a:blip r:embed="rId3"/>
          <a:stretch>
            <a:fillRect/>
          </a:stretch>
        </p:blipFill>
        <p:spPr>
          <a:xfrm>
            <a:off x="4278235" y="1376737"/>
            <a:ext cx="7899555" cy="5239820"/>
          </a:xfrm>
          <a:prstGeom prst="rect">
            <a:avLst/>
          </a:prstGeom>
        </p:spPr>
      </p:pic>
      <p:sp>
        <p:nvSpPr>
          <p:cNvPr id="11" name="TextBox 10">
            <a:extLst>
              <a:ext uri="{FF2B5EF4-FFF2-40B4-BE49-F238E27FC236}">
                <a16:creationId xmlns:a16="http://schemas.microsoft.com/office/drawing/2014/main" id="{CB95686A-C8C8-49C1-98C4-EECA04AFFE22}"/>
              </a:ext>
            </a:extLst>
          </p:cNvPr>
          <p:cNvSpPr txBox="1"/>
          <p:nvPr/>
        </p:nvSpPr>
        <p:spPr>
          <a:xfrm>
            <a:off x="8470392" y="3707438"/>
            <a:ext cx="1636158"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latin typeface="Calibri" panose="020F0502020204030204" pitchFamily="34" charset="0"/>
                <a:ea typeface="Arial Unicode MS"/>
                <a:cs typeface="Calibri" panose="020F0502020204030204" pitchFamily="34" charset="0"/>
              </a:rPr>
              <a:t>A</a:t>
            </a:r>
            <a:r>
              <a:rPr lang="en-US" sz="2400" dirty="0">
                <a:effectLst/>
                <a:latin typeface="Calibri" panose="020F0502020204030204" pitchFamily="34" charset="0"/>
                <a:ea typeface="Arial Unicode MS"/>
                <a:cs typeface="Calibri" panose="020F0502020204030204" pitchFamily="34" charset="0"/>
              </a:rPr>
              <a:t>llophones </a:t>
            </a:r>
            <a:r>
              <a:rPr lang="en-US" sz="1800" dirty="0">
                <a:effectLst/>
                <a:latin typeface="Times New Roman" panose="02020603050405020304" pitchFamily="18" charset="0"/>
                <a:ea typeface="Arial Unicode MS"/>
                <a:cs typeface="Arial Unicode MS"/>
              </a:rPr>
              <a:t> </a:t>
            </a:r>
            <a:endParaRPr lang="en-GB" dirty="0"/>
          </a:p>
        </p:txBody>
      </p:sp>
    </p:spTree>
    <p:extLst>
      <p:ext uri="{BB962C8B-B14F-4D97-AF65-F5344CB8AC3E}">
        <p14:creationId xmlns:p14="http://schemas.microsoft.com/office/powerpoint/2010/main" val="1439215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7B12F08-460D-434F-B71B-B85EE20B41E6}"/>
              </a:ext>
            </a:extLst>
          </p:cNvPr>
          <p:cNvSpPr>
            <a:spLocks noGrp="1"/>
          </p:cNvSpPr>
          <p:nvPr>
            <p:ph type="title"/>
          </p:nvPr>
        </p:nvSpPr>
        <p:spPr>
          <a:xfrm>
            <a:off x="609906" y="702155"/>
            <a:ext cx="3568661" cy="1269713"/>
          </a:xfrm>
        </p:spPr>
        <p:txBody>
          <a:bodyPr>
            <a:normAutofit/>
          </a:bodyPr>
          <a:lstStyle/>
          <a:p>
            <a:r>
              <a:rPr lang="de-DE" dirty="0"/>
              <a:t>Weekly Quiz </a:t>
            </a:r>
            <a:r>
              <a:rPr lang="de-DE" dirty="0" err="1"/>
              <a:t>iV</a:t>
            </a:r>
            <a:r>
              <a:rPr lang="de-DE" dirty="0"/>
              <a:t> </a:t>
            </a:r>
            <a:endParaRPr lang="en-GB" dirty="0"/>
          </a:p>
        </p:txBody>
      </p:sp>
      <p:sp>
        <p:nvSpPr>
          <p:cNvPr id="14" name="Rectangle 13">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24" name="Group 23">
            <a:extLst>
              <a:ext uri="{FF2B5EF4-FFF2-40B4-BE49-F238E27FC236}">
                <a16:creationId xmlns:a16="http://schemas.microsoft.com/office/drawing/2014/main" id="{66E1C8A8-23C7-45D9-9CD9-5C73AF430583}"/>
              </a:ext>
            </a:extLst>
          </p:cNvPr>
          <p:cNvGrpSpPr/>
          <p:nvPr/>
        </p:nvGrpSpPr>
        <p:grpSpPr>
          <a:xfrm>
            <a:off x="-28930" y="2971210"/>
            <a:ext cx="4445405" cy="1092042"/>
            <a:chOff x="-28930" y="2971210"/>
            <a:chExt cx="4445405" cy="1092042"/>
          </a:xfrm>
        </p:grpSpPr>
        <p:sp>
          <p:nvSpPr>
            <p:cNvPr id="17" name="TextBox 16">
              <a:extLst>
                <a:ext uri="{FF2B5EF4-FFF2-40B4-BE49-F238E27FC236}">
                  <a16:creationId xmlns:a16="http://schemas.microsoft.com/office/drawing/2014/main" id="{2BA7715D-F22F-414C-881E-7F289EECE33B}"/>
                </a:ext>
              </a:extLst>
            </p:cNvPr>
            <p:cNvSpPr txBox="1"/>
            <p:nvPr/>
          </p:nvSpPr>
          <p:spPr>
            <a:xfrm>
              <a:off x="-28930" y="3338106"/>
              <a:ext cx="1695773"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Minimal pairs </a:t>
              </a:r>
              <a:endParaRPr lang="en-GB" dirty="0"/>
            </a:p>
          </p:txBody>
        </p:sp>
        <p:sp>
          <p:nvSpPr>
            <p:cNvPr id="18" name="TextBox 17">
              <a:extLst>
                <a:ext uri="{FF2B5EF4-FFF2-40B4-BE49-F238E27FC236}">
                  <a16:creationId xmlns:a16="http://schemas.microsoft.com/office/drawing/2014/main" id="{121AE863-9A2D-4AEA-9552-14B0D888C0E0}"/>
                </a:ext>
              </a:extLst>
            </p:cNvPr>
            <p:cNvSpPr txBox="1"/>
            <p:nvPr/>
          </p:nvSpPr>
          <p:spPr>
            <a:xfrm>
              <a:off x="1711441" y="2971210"/>
              <a:ext cx="2256977" cy="369332"/>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differ in one sound </a:t>
              </a:r>
              <a:endParaRPr lang="en-GB" dirty="0"/>
            </a:p>
          </p:txBody>
        </p:sp>
        <p:sp>
          <p:nvSpPr>
            <p:cNvPr id="20" name="TextBox 19">
              <a:extLst>
                <a:ext uri="{FF2B5EF4-FFF2-40B4-BE49-F238E27FC236}">
                  <a16:creationId xmlns:a16="http://schemas.microsoft.com/office/drawing/2014/main" id="{6D37DB6C-4C03-4673-A036-6F0857E2A5F1}"/>
                </a:ext>
              </a:extLst>
            </p:cNvPr>
            <p:cNvSpPr txBox="1"/>
            <p:nvPr/>
          </p:nvSpPr>
          <p:spPr>
            <a:xfrm>
              <a:off x="1642452" y="3693936"/>
              <a:ext cx="2774023" cy="369316"/>
            </a:xfrm>
            <a:prstGeom prst="rect">
              <a:avLst/>
            </a:prstGeom>
            <a:noFill/>
          </p:spPr>
          <p:txBody>
            <a:bodyPr wrap="square">
              <a:spAutoFit/>
            </a:bodyPr>
            <a:lstStyle/>
            <a:p>
              <a:r>
                <a:rPr lang="en-GB" sz="1800" dirty="0">
                  <a:effectLst/>
                  <a:latin typeface="Calibri" panose="020F0502020204030204" pitchFamily="34" charset="0"/>
                  <a:ea typeface="DengXian" panose="02010600030101010101" pitchFamily="2" charset="-122"/>
                  <a:cs typeface="Times New Roman" panose="02020603050405020304" pitchFamily="18" charset="0"/>
                </a:rPr>
                <a:t>have distinct meanings</a:t>
              </a:r>
              <a:endParaRPr lang="en-GB" dirty="0"/>
            </a:p>
          </p:txBody>
        </p:sp>
        <p:sp>
          <p:nvSpPr>
            <p:cNvPr id="23" name="Left Brace 22">
              <a:extLst>
                <a:ext uri="{FF2B5EF4-FFF2-40B4-BE49-F238E27FC236}">
                  <a16:creationId xmlns:a16="http://schemas.microsoft.com/office/drawing/2014/main" id="{D98D8FFD-33E3-43B9-8DEA-39F9A9E6B779}"/>
                </a:ext>
              </a:extLst>
            </p:cNvPr>
            <p:cNvSpPr/>
            <p:nvPr/>
          </p:nvSpPr>
          <p:spPr>
            <a:xfrm>
              <a:off x="1362621" y="3127216"/>
              <a:ext cx="320107" cy="79111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grpSp>
      <p:pic>
        <p:nvPicPr>
          <p:cNvPr id="5" name="Picture 4">
            <a:extLst>
              <a:ext uri="{FF2B5EF4-FFF2-40B4-BE49-F238E27FC236}">
                <a16:creationId xmlns:a16="http://schemas.microsoft.com/office/drawing/2014/main" id="{5FB3FD15-9805-4DB8-8CF1-758543C74325}"/>
              </a:ext>
            </a:extLst>
          </p:cNvPr>
          <p:cNvPicPr>
            <a:picLocks noChangeAspect="1"/>
          </p:cNvPicPr>
          <p:nvPr/>
        </p:nvPicPr>
        <p:blipFill>
          <a:blip r:embed="rId3"/>
          <a:stretch>
            <a:fillRect/>
          </a:stretch>
        </p:blipFill>
        <p:spPr>
          <a:xfrm>
            <a:off x="4630795" y="1074025"/>
            <a:ext cx="7558429" cy="5511709"/>
          </a:xfrm>
          <a:prstGeom prst="rect">
            <a:avLst/>
          </a:prstGeom>
        </p:spPr>
      </p:pic>
      <p:cxnSp>
        <p:nvCxnSpPr>
          <p:cNvPr id="13" name="Straight Arrow Connector 12">
            <a:extLst>
              <a:ext uri="{FF2B5EF4-FFF2-40B4-BE49-F238E27FC236}">
                <a16:creationId xmlns:a16="http://schemas.microsoft.com/office/drawing/2014/main" id="{BCDDF1E0-2F2F-4B6D-A514-DE5232F7888B}"/>
              </a:ext>
            </a:extLst>
          </p:cNvPr>
          <p:cNvCxnSpPr/>
          <p:nvPr/>
        </p:nvCxnSpPr>
        <p:spPr>
          <a:xfrm>
            <a:off x="4106437" y="1828799"/>
            <a:ext cx="452063"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C5A76406-A11F-422A-A842-B62676F2F7A6}"/>
              </a:ext>
            </a:extLst>
          </p:cNvPr>
          <p:cNvCxnSpPr/>
          <p:nvPr/>
        </p:nvCxnSpPr>
        <p:spPr>
          <a:xfrm>
            <a:off x="4077934" y="6246686"/>
            <a:ext cx="452063"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16" name="TextBox 15">
            <a:extLst>
              <a:ext uri="{FF2B5EF4-FFF2-40B4-BE49-F238E27FC236}">
                <a16:creationId xmlns:a16="http://schemas.microsoft.com/office/drawing/2014/main" id="{E9849D22-AF70-49AE-A17F-464C4CA7D901}"/>
              </a:ext>
            </a:extLst>
          </p:cNvPr>
          <p:cNvSpPr txBox="1"/>
          <p:nvPr/>
        </p:nvSpPr>
        <p:spPr>
          <a:xfrm>
            <a:off x="8470392" y="3707438"/>
            <a:ext cx="1636158"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latin typeface="Calibri" panose="020F0502020204030204" pitchFamily="34" charset="0"/>
                <a:ea typeface="Arial Unicode MS"/>
                <a:cs typeface="Calibri" panose="020F0502020204030204" pitchFamily="34" charset="0"/>
              </a:rPr>
              <a:t>A</a:t>
            </a:r>
            <a:r>
              <a:rPr lang="en-US" sz="2400" dirty="0">
                <a:effectLst/>
                <a:latin typeface="Calibri" panose="020F0502020204030204" pitchFamily="34" charset="0"/>
                <a:ea typeface="Arial Unicode MS"/>
                <a:cs typeface="Calibri" panose="020F0502020204030204" pitchFamily="34" charset="0"/>
              </a:rPr>
              <a:t>llophones </a:t>
            </a:r>
            <a:r>
              <a:rPr lang="en-US" sz="1800" dirty="0">
                <a:effectLst/>
                <a:latin typeface="Times New Roman" panose="02020603050405020304" pitchFamily="18" charset="0"/>
                <a:ea typeface="Arial Unicode MS"/>
                <a:cs typeface="Arial Unicode MS"/>
              </a:rPr>
              <a:t> </a:t>
            </a:r>
            <a:endParaRPr lang="en-GB" dirty="0"/>
          </a:p>
        </p:txBody>
      </p:sp>
    </p:spTree>
    <p:extLst>
      <p:ext uri="{BB962C8B-B14F-4D97-AF65-F5344CB8AC3E}">
        <p14:creationId xmlns:p14="http://schemas.microsoft.com/office/powerpoint/2010/main" val="1487655207"/>
      </p:ext>
    </p:extLst>
  </p:cSld>
  <p:clrMapOvr>
    <a:masterClrMapping/>
  </p:clrMapOvr>
</p:sld>
</file>

<file path=ppt/theme/theme1.xml><?xml version="1.0" encoding="utf-8"?>
<a:theme xmlns:a="http://schemas.openxmlformats.org/drawingml/2006/main" name="Dividend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693</Words>
  <Application>Microsoft Office PowerPoint</Application>
  <PresentationFormat>Widescreen</PresentationFormat>
  <Paragraphs>106</Paragraphs>
  <Slides>13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Junicode</vt:lpstr>
      <vt:lpstr>Arial</vt:lpstr>
      <vt:lpstr>Arial Nova Light</vt:lpstr>
      <vt:lpstr>Calibri</vt:lpstr>
      <vt:lpstr>Times New Roman</vt:lpstr>
      <vt:lpstr>Wingdings 2</vt:lpstr>
      <vt:lpstr>DividendVTI</vt:lpstr>
      <vt:lpstr>Session 6 – Introduction to Linguistics</vt:lpstr>
      <vt:lpstr>Types of Morpheme  </vt:lpstr>
      <vt:lpstr>PowerPoint Presentation</vt:lpstr>
      <vt:lpstr>HOmework</vt:lpstr>
      <vt:lpstr>HOmework</vt:lpstr>
      <vt:lpstr>HOmework</vt:lpstr>
      <vt:lpstr>Weekly Quiz iV </vt:lpstr>
      <vt:lpstr>Weekly Quiz iV </vt:lpstr>
      <vt:lpstr>Weekly Quiz iV </vt:lpstr>
      <vt:lpstr>Weekly Quiz iV </vt:lpstr>
      <vt:lpstr>Weekly Quiz iV </vt:lpstr>
      <vt:lpstr>Weekly quiz V </vt:lpstr>
      <vt:lpstr>Morpheme &amp; Allomorph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6 – Introduction to Linguistics</dc:title>
  <dc:creator>sara ho</dc:creator>
  <cp:lastModifiedBy>sara ho</cp:lastModifiedBy>
  <cp:revision>5</cp:revision>
  <dcterms:created xsi:type="dcterms:W3CDTF">2020-12-08T09:50:39Z</dcterms:created>
  <dcterms:modified xsi:type="dcterms:W3CDTF">2020-12-08T11:11:30Z</dcterms:modified>
</cp:coreProperties>
</file>