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ho" initials="sh" lastIdx="1" clrIdx="0">
    <p:extLst>
      <p:ext uri="{19B8F6BF-5375-455C-9EA6-DF929625EA0E}">
        <p15:presenceInfo xmlns:p15="http://schemas.microsoft.com/office/powerpoint/2012/main" userId="e916cbb7b0558c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3BE5-E166-4EDE-9F0C-8595D2ED2B20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7F672-428F-42F3-89D0-243A55011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8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2BA9-3458-43CA-8425-56CDE69D0C43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0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0CD0-5B27-46CE-945B-49AD549291EA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6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EC65-4B9D-4CFE-9C0F-0943B7BB0E82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1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3916-074B-4DB5-BB37-712EADC42A72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2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6C9-D6B2-44A6-93F1-DB184B916627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8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71E-D8A7-43BA-BB59-BE224B98B427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0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49DC-DD16-455C-BB89-0C5BA0D11180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0FEA-B3A8-4543-AD29-F3C234318438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1F61E-0E23-48D4-A305-9B1BE1B26CD9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2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3D9294C0-63DF-46E9-A70B-B79ACA898517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C969-6489-42B7-91FF-F0130D11ED67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9C3CED-9B17-4768-BEFF-E0A598CB9689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6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92F80F1F-A36F-4522-A06B-0F153588E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/>
          <a:stretch/>
        </p:blipFill>
        <p:spPr>
          <a:xfrm>
            <a:off x="20" y="9635"/>
            <a:ext cx="12191980" cy="6857990"/>
          </a:xfrm>
          <a:prstGeom prst="rect">
            <a:avLst/>
          </a:prstGeom>
        </p:spPr>
      </p:pic>
      <p:sp>
        <p:nvSpPr>
          <p:cNvPr id="25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B5054-C951-455E-B1E9-F4C21467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1"/>
                </a:solidFill>
              </a:rPr>
              <a:t>Session </a:t>
            </a:r>
            <a:r>
              <a:rPr lang="en-US" sz="4000" dirty="0">
                <a:solidFill>
                  <a:schemeClr val="tx1"/>
                </a:solidFill>
              </a:rPr>
              <a:t>7</a:t>
            </a:r>
            <a:r>
              <a:rPr lang="de-DE" sz="4000" dirty="0">
                <a:solidFill>
                  <a:schemeClr val="tx1"/>
                </a:solidFill>
              </a:rPr>
              <a:t> – </a:t>
            </a:r>
            <a:r>
              <a:rPr lang="en-GB" sz="4000" dirty="0">
                <a:solidFill>
                  <a:schemeClr val="tx1"/>
                </a:solidFill>
              </a:rPr>
              <a:t>Introduction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to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Linguistics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490C3-5733-466C-8075-BC5AB27F8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de-DE" dirty="0" err="1"/>
              <a:t>Shuk</a:t>
            </a:r>
            <a:r>
              <a:rPr lang="de-DE" dirty="0"/>
              <a:t> Han (Sara) HO														015/12/2020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7C6B7-01A7-4A96-9B36-5F1FC842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29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AC12FA-9295-460A-A473-DA1239A13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tx2"/>
                </a:solidFill>
              </a:rPr>
              <a:t>Syntax 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4FD919-2737-4E69-9027-C63B515642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078" b="-1"/>
          <a:stretch/>
        </p:blipFill>
        <p:spPr>
          <a:xfrm>
            <a:off x="446534" y="601201"/>
            <a:ext cx="3703320" cy="5774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E6AFC-6E3F-4296-B441-A8BD5112F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r>
              <a:rPr lang="en-GB"/>
              <a:t>Generative linguistics </a:t>
            </a:r>
          </a:p>
          <a:p>
            <a:r>
              <a:rPr lang="en-GB"/>
              <a:t>Noam Chomsky (1928 –</a:t>
            </a:r>
          </a:p>
          <a:p>
            <a:r>
              <a:rPr lang="en-GB"/>
              <a:t>Transformational Grammar, Minimalist Program, Universal Grammar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30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06317-7445-4E44-BD5C-AD0CC2EE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Type </a:t>
            </a:r>
            <a:r>
              <a:rPr lang="de-DE" dirty="0" err="1"/>
              <a:t>of</a:t>
            </a:r>
            <a:r>
              <a:rPr lang="de-DE" dirty="0"/>
              <a:t> Phrase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5C34999-95F9-4884-87E0-F61A2EF26F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416137"/>
              </p:ext>
            </p:extLst>
          </p:nvPr>
        </p:nvGraphicFramePr>
        <p:xfrm>
          <a:off x="581025" y="2341563"/>
          <a:ext cx="11029950" cy="3291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788180820"/>
                    </a:ext>
                  </a:extLst>
                </a:gridCol>
                <a:gridCol w="1403386">
                  <a:extLst>
                    <a:ext uri="{9D8B030D-6E8A-4147-A177-3AD203B41FA5}">
                      <a16:colId xmlns:a16="http://schemas.microsoft.com/office/drawing/2014/main" val="4281394072"/>
                    </a:ext>
                  </a:extLst>
                </a:gridCol>
                <a:gridCol w="5949914">
                  <a:extLst>
                    <a:ext uri="{9D8B030D-6E8A-4147-A177-3AD203B41FA5}">
                      <a16:colId xmlns:a16="http://schemas.microsoft.com/office/drawing/2014/main" val="712662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 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Head 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Examples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431818"/>
                  </a:ext>
                </a:extLst>
              </a:tr>
              <a:tr h="380118"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Noun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Phrase (NP)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Noun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Mary,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boy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man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glasses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girl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stood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at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corner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63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Verb Phrase (VP)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Verb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/was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asked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ask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asking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been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asked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028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Adjective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Phrase (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AdjP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Adjective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young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ambitious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537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Adverb Phrase (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AdvP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Adverb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very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quickly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right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here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38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Preposition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Phrase (PP)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Preposition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in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garden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on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roof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after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match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</a:t>
                      </a:r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finished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480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7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33AB-7B26-4094-810A-C8C963C3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0C67A-9CF3-4A64-92A2-25727283C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Consider the phrases in bold. Identify their phrase type. Label each word in the phrase for its word class and specify the head.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I.	John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called me an idiot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II.	It’s never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too early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to think about the future. 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III.	He spends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all his money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on horses.	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IV.	This task is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ridiculously difficult for us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>
              <a:buAutoNum type="arabicPeriod"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0BC946-4883-4AC4-9D7B-E18498AEBEBE}"/>
              </a:ext>
            </a:extLst>
          </p:cNvPr>
          <p:cNvSpPr txBox="1"/>
          <p:nvPr/>
        </p:nvSpPr>
        <p:spPr>
          <a:xfrm>
            <a:off x="1038698" y="3232920"/>
            <a:ext cx="8885587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VP	 called – verb. Head. me – noun/pronoun. </a:t>
            </a:r>
            <a:r>
              <a:rPr lang="en-GB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an- article/determiner. </a:t>
            </a:r>
            <a:r>
              <a:rPr lang="en-GB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idiot- noun </a:t>
            </a:r>
            <a:endParaRPr lang="en-GB" sz="1400" dirty="0">
              <a:effectLst/>
              <a:latin typeface="Junicode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7ECDE-42D9-477D-BB91-D324FD85A2C2}"/>
              </a:ext>
            </a:extLst>
          </p:cNvPr>
          <p:cNvSpPr txBox="1"/>
          <p:nvPr/>
        </p:nvSpPr>
        <p:spPr>
          <a:xfrm>
            <a:off x="1038698" y="3920524"/>
            <a:ext cx="6097712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AdjP 	  too – adverb. early – adjective Head</a:t>
            </a:r>
            <a:endParaRPr lang="en-GB" sz="1400" dirty="0">
              <a:effectLst/>
              <a:latin typeface="Junicode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BB4CC3-C860-4E7C-AC83-0C3C2DE0D2D3}"/>
              </a:ext>
            </a:extLst>
          </p:cNvPr>
          <p:cNvSpPr txBox="1"/>
          <p:nvPr/>
        </p:nvSpPr>
        <p:spPr>
          <a:xfrm>
            <a:off x="1038698" y="4774684"/>
            <a:ext cx="9717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  	all – determiner/quantifier. His – determiner/possessive. money – noun Head 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6A2859-9A21-49BD-8C1E-EA6B75D68052}"/>
              </a:ext>
            </a:extLst>
          </p:cNvPr>
          <p:cNvSpPr txBox="1"/>
          <p:nvPr/>
        </p:nvSpPr>
        <p:spPr>
          <a:xfrm>
            <a:off x="1038698" y="5534834"/>
            <a:ext cx="10303972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AdjP 	ridiculously – adverb. difficult – adjective Head. for – preposition. us – noun/pronoun</a:t>
            </a:r>
            <a:endParaRPr lang="en-GB" sz="1400" dirty="0">
              <a:effectLst/>
              <a:latin typeface="Junicode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51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7BBE8-380A-4264-8514-CA9EC4AB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F362E-7CF6-46E3-B2C3-5D6CC9684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2.	Which of the following is the preferred analysis for the sentence? Explain your answer using one of the constituency tests.</a:t>
            </a:r>
          </a:p>
          <a:p>
            <a:pPr marL="0" indent="0">
              <a:buNone/>
            </a:pPr>
            <a:r>
              <a:rPr lang="en-GB" dirty="0"/>
              <a:t>a.	[They NP] [trusted VP] [in a friend. PP] </a:t>
            </a:r>
          </a:p>
          <a:p>
            <a:pPr marL="0" indent="0">
              <a:buNone/>
            </a:pPr>
            <a:r>
              <a:rPr lang="en-GB" dirty="0"/>
              <a:t>b.	[They NP] [trusted in VP] [a friend. NP]</a:t>
            </a:r>
          </a:p>
          <a:p>
            <a:r>
              <a:rPr lang="en-GB" dirty="0"/>
              <a:t>Movement Test		In God we trust / God we trust in ?</a:t>
            </a:r>
          </a:p>
          <a:p>
            <a:r>
              <a:rPr lang="en-GB" dirty="0"/>
              <a:t>Substitution Test		[They] [trusted] [in some strangers]/ [They] [trusted in] [some strangers] </a:t>
            </a:r>
          </a:p>
          <a:p>
            <a:r>
              <a:rPr lang="en-GB" dirty="0"/>
              <a:t>Deletion Test		They trusted / They trusted in (transitive verb)</a:t>
            </a:r>
          </a:p>
          <a:p>
            <a:r>
              <a:rPr lang="en-GB" dirty="0"/>
              <a:t>Constituent Test		In whom they trusted/ who they trusted in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82CF83A4-F60E-4988-9971-A71D5D465CB9}"/>
              </a:ext>
            </a:extLst>
          </p:cNvPr>
          <p:cNvSpPr/>
          <p:nvPr/>
        </p:nvSpPr>
        <p:spPr>
          <a:xfrm>
            <a:off x="7027524" y="4787756"/>
            <a:ext cx="431515" cy="328773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02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D87FB3-0FC3-43AB-88DC-132BFA0A5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06" y="702155"/>
            <a:ext cx="3568661" cy="1269713"/>
          </a:xfrm>
        </p:spPr>
        <p:txBody>
          <a:bodyPr>
            <a:normAutofit/>
          </a:bodyPr>
          <a:lstStyle/>
          <a:p>
            <a:r>
              <a:rPr lang="de-DE" dirty="0" err="1"/>
              <a:t>HOmework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2F903-82A9-4F7F-80DD-604784487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06" y="2340864"/>
            <a:ext cx="3568661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3.	Advanced question: Draw your own tree diagram of the following sentence:</a:t>
            </a:r>
          </a:p>
          <a:p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She spent all her life in the village.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DE97E7B0-421A-434C-863A-3C3F532AE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385524"/>
            <a:ext cx="6735272" cy="390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8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8E5BA-2933-4DAD-9C2D-513E14B3C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23901"/>
            <a:ext cx="10993549" cy="14287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/>
              <a:t>Weekly Quiz VI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257B093-674A-4377-A3DF-A32E89E34F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1" y="2324355"/>
            <a:ext cx="10065296" cy="407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4009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Junicode</vt:lpstr>
      <vt:lpstr>Arial Nova Light</vt:lpstr>
      <vt:lpstr>Calibri</vt:lpstr>
      <vt:lpstr>Wingdings 2</vt:lpstr>
      <vt:lpstr>DividendVTI</vt:lpstr>
      <vt:lpstr>Session 7 – Introduction to Linguistics</vt:lpstr>
      <vt:lpstr>Syntax </vt:lpstr>
      <vt:lpstr>Type of Phrase</vt:lpstr>
      <vt:lpstr>Homework</vt:lpstr>
      <vt:lpstr>HOmework</vt:lpstr>
      <vt:lpstr>HOmework</vt:lpstr>
      <vt:lpstr>Weekly Quiz 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7 – Introduction to Linguistics</dc:title>
  <dc:creator>sara ho</dc:creator>
  <cp:lastModifiedBy>sara ho</cp:lastModifiedBy>
  <cp:revision>1</cp:revision>
  <dcterms:created xsi:type="dcterms:W3CDTF">2020-12-15T11:04:29Z</dcterms:created>
  <dcterms:modified xsi:type="dcterms:W3CDTF">2020-12-15T11:17:42Z</dcterms:modified>
</cp:coreProperties>
</file>