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  <p:sldMasterId id="2147483690" r:id="rId2"/>
    <p:sldMasterId id="2147483702" r:id="rId3"/>
    <p:sldMasterId id="2147483714" r:id="rId4"/>
    <p:sldMasterId id="2147483726" r:id="rId5"/>
    <p:sldMasterId id="2147483738" r:id="rId6"/>
    <p:sldMasterId id="2147483750" r:id="rId7"/>
  </p:sldMasterIdLst>
  <p:notesMasterIdLst>
    <p:notesMasterId r:id="rId33"/>
  </p:notesMasterIdLst>
  <p:handoutMasterIdLst>
    <p:handoutMasterId r:id="rId34"/>
  </p:handoutMasterIdLst>
  <p:sldIdLst>
    <p:sldId id="307" r:id="rId8"/>
    <p:sldId id="473" r:id="rId9"/>
    <p:sldId id="492" r:id="rId10"/>
    <p:sldId id="566" r:id="rId11"/>
    <p:sldId id="567" r:id="rId12"/>
    <p:sldId id="586" r:id="rId13"/>
    <p:sldId id="496" r:id="rId14"/>
    <p:sldId id="495" r:id="rId15"/>
    <p:sldId id="588" r:id="rId16"/>
    <p:sldId id="500" r:id="rId17"/>
    <p:sldId id="589" r:id="rId18"/>
    <p:sldId id="601" r:id="rId19"/>
    <p:sldId id="590" r:id="rId20"/>
    <p:sldId id="591" r:id="rId21"/>
    <p:sldId id="592" r:id="rId22"/>
    <p:sldId id="596" r:id="rId23"/>
    <p:sldId id="599" r:id="rId24"/>
    <p:sldId id="600" r:id="rId25"/>
    <p:sldId id="598" r:id="rId26"/>
    <p:sldId id="593" r:id="rId27"/>
    <p:sldId id="602" r:id="rId28"/>
    <p:sldId id="603" r:id="rId29"/>
    <p:sldId id="595" r:id="rId30"/>
    <p:sldId id="597" r:id="rId31"/>
    <p:sldId id="515" r:id="rId32"/>
  </p:sldIdLst>
  <p:sldSz cx="9144000" cy="6858000" type="screen4x3"/>
  <p:notesSz cx="6724650" cy="9774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02" userDrawn="1">
          <p15:clr>
            <a:srgbClr val="A4A3A4"/>
          </p15:clr>
        </p15:guide>
        <p15:guide id="3" pos="5602" userDrawn="1">
          <p15:clr>
            <a:srgbClr val="A4A3A4"/>
          </p15:clr>
        </p15:guide>
        <p15:guide id="4" orient="horz" pos="527" userDrawn="1">
          <p15:clr>
            <a:srgbClr val="A4A3A4"/>
          </p15:clr>
        </p15:guide>
        <p15:guide id="5" orient="horz" pos="731" userDrawn="1">
          <p15:clr>
            <a:srgbClr val="A4A3A4"/>
          </p15:clr>
        </p15:guide>
        <p15:guide id="6" orient="horz" pos="3838" userDrawn="1">
          <p15:clr>
            <a:srgbClr val="A4A3A4"/>
          </p15:clr>
        </p15:guide>
        <p15:guide id="9" orient="horz" pos="553">
          <p15:clr>
            <a:srgbClr val="A4A3A4"/>
          </p15:clr>
        </p15:guide>
        <p15:guide id="11" pos="2132" userDrawn="1">
          <p15:clr>
            <a:srgbClr val="A4A3A4"/>
          </p15:clr>
        </p15:guide>
        <p15:guide id="13" pos="158" userDrawn="1">
          <p15:clr>
            <a:srgbClr val="A4A3A4"/>
          </p15:clr>
        </p15:guide>
        <p15:guide id="14" pos="3696" userDrawn="1">
          <p15:clr>
            <a:srgbClr val="A4A3A4"/>
          </p15:clr>
        </p15:guide>
        <p15:guide id="15" pos="5702" userDrawn="1">
          <p15:clr>
            <a:srgbClr val="A4A3A4"/>
          </p15:clr>
        </p15:guide>
        <p15:guide id="16" pos="2903" userDrawn="1">
          <p15:clr>
            <a:srgbClr val="A4A3A4"/>
          </p15:clr>
        </p15:guide>
        <p15:guide id="17" pos="4490" userDrawn="1">
          <p15:clr>
            <a:srgbClr val="A4A3A4"/>
          </p15:clr>
        </p15:guide>
        <p15:guide id="18" pos="5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  <p15:guide id="3" orient="horz" pos="3079">
          <p15:clr>
            <a:srgbClr val="A4A3A4"/>
          </p15:clr>
        </p15:guide>
        <p15:guide id="4" pos="211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e, Anita" initials="DA" lastIdx="9" clrIdx="0"/>
  <p:cmAuthor id="2" name="Leathem, Camilla" initials="LC" lastIdx="4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003366"/>
    <a:srgbClr val="E2E8ED"/>
    <a:srgbClr val="99CC00"/>
    <a:srgbClr val="0066CC"/>
    <a:srgbClr val="637A9E"/>
    <a:srgbClr val="99AFC8"/>
    <a:srgbClr val="CCD6E0"/>
    <a:srgbClr val="63709E"/>
    <a:srgbClr val="F52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2" autoAdjust="0"/>
    <p:restoredTop sz="95558" autoAdjust="0"/>
  </p:normalViewPr>
  <p:slideViewPr>
    <p:cSldViewPr snapToGrid="0" showGuides="1">
      <p:cViewPr varScale="1">
        <p:scale>
          <a:sx n="109" d="100"/>
          <a:sy n="109" d="100"/>
        </p:scale>
        <p:origin x="1518" y="102"/>
      </p:cViewPr>
      <p:guideLst>
        <p:guide orient="horz" pos="1502"/>
        <p:guide pos="5602"/>
        <p:guide orient="horz" pos="527"/>
        <p:guide orient="horz" pos="731"/>
        <p:guide orient="horz" pos="3838"/>
        <p:guide orient="horz" pos="553"/>
        <p:guide pos="2132"/>
        <p:guide pos="158"/>
        <p:guide pos="3696"/>
        <p:guide pos="5702"/>
        <p:guide pos="2903"/>
        <p:guide pos="4490"/>
        <p:guide pos="5261"/>
      </p:guideLst>
    </p:cSldViewPr>
  </p:slideViewPr>
  <p:outlineViewPr>
    <p:cViewPr>
      <p:scale>
        <a:sx n="33" d="100"/>
        <a:sy n="33" d="100"/>
      </p:scale>
      <p:origin x="0" y="-403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>
        <p:scale>
          <a:sx n="70" d="100"/>
          <a:sy n="70" d="100"/>
        </p:scale>
        <p:origin x="2496" y="-250"/>
      </p:cViewPr>
      <p:guideLst>
        <p:guide orient="horz" pos="3108"/>
        <p:guide pos="2122"/>
        <p:guide orient="horz" pos="3079"/>
        <p:guide pos="21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commentAuthors" Target="commentAuthors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167" tIns="45083" rIns="90167" bIns="45083" numCol="1" anchor="t" anchorCtr="0" compatLnSpc="1">
            <a:prstTxWarp prst="textNoShape">
              <a:avLst/>
            </a:prstTxWarp>
          </a:bodyPr>
          <a:lstStyle>
            <a:lvl1pPr defTabSz="901835" eaLnBrk="1" hangingPunct="1">
              <a:defRPr sz="11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436" y="3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167" tIns="45083" rIns="90167" bIns="45083" numCol="1" anchor="t" anchorCtr="0" compatLnSpc="1">
            <a:prstTxWarp prst="textNoShape">
              <a:avLst/>
            </a:prstTxWarp>
          </a:bodyPr>
          <a:lstStyle>
            <a:lvl1pPr algn="r" defTabSz="901835" eaLnBrk="1" hangingPunct="1">
              <a:defRPr sz="11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286058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167" tIns="45083" rIns="90167" bIns="45083" numCol="1" anchor="b" anchorCtr="0" compatLnSpc="1">
            <a:prstTxWarp prst="textNoShape">
              <a:avLst/>
            </a:prstTxWarp>
          </a:bodyPr>
          <a:lstStyle>
            <a:lvl1pPr defTabSz="901835" eaLnBrk="1" hangingPunct="1">
              <a:defRPr sz="11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436" y="9286058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167" tIns="45083" rIns="90167" bIns="45083" numCol="1" anchor="b" anchorCtr="0" compatLnSpc="1">
            <a:prstTxWarp prst="textNoShape">
              <a:avLst/>
            </a:prstTxWarp>
          </a:bodyPr>
          <a:lstStyle>
            <a:lvl1pPr algn="r" defTabSz="901835" eaLnBrk="1" hangingPunct="1">
              <a:defRPr sz="11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4386300B-C214-4045-B513-2B6B1E74822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9289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67" tIns="45083" rIns="90167" bIns="45083" numCol="1" anchor="t" anchorCtr="0" compatLnSpc="1">
            <a:prstTxWarp prst="textNoShape">
              <a:avLst/>
            </a:prstTxWarp>
          </a:bodyPr>
          <a:lstStyle>
            <a:lvl1pPr defTabSz="901835" eaLnBrk="1" hangingPunct="1">
              <a:defRPr sz="1100"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436" y="3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67" tIns="45083" rIns="90167" bIns="45083" numCol="1" anchor="t" anchorCtr="0" compatLnSpc="1">
            <a:prstTxWarp prst="textNoShape">
              <a:avLst/>
            </a:prstTxWarp>
          </a:bodyPr>
          <a:lstStyle>
            <a:lvl1pPr algn="r" defTabSz="901835" eaLnBrk="1" hangingPunct="1">
              <a:defRPr sz="1100">
                <a:latin typeface="Verdana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5013"/>
            <a:ext cx="4886325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220" y="4642271"/>
            <a:ext cx="4932212" cy="439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67" tIns="45083" rIns="90167" bIns="450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286058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67" tIns="45083" rIns="90167" bIns="45083" numCol="1" anchor="b" anchorCtr="0" compatLnSpc="1">
            <a:prstTxWarp prst="textNoShape">
              <a:avLst/>
            </a:prstTxWarp>
          </a:bodyPr>
          <a:lstStyle>
            <a:lvl1pPr defTabSz="901835" eaLnBrk="1" hangingPunct="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436" y="9286058"/>
            <a:ext cx="2914215" cy="488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67" tIns="45083" rIns="90167" bIns="45083" numCol="1" anchor="b" anchorCtr="0" compatLnSpc="1">
            <a:prstTxWarp prst="textNoShape">
              <a:avLst/>
            </a:prstTxWarp>
          </a:bodyPr>
          <a:lstStyle>
            <a:lvl1pPr algn="r" defTabSz="901835" eaLnBrk="1" hangingPunct="1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FABCA902-51D0-4602-B06E-7B2FCFF5FAD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2937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CA902-51D0-4602-B06E-7B2FCFF5FAD7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697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CA902-51D0-4602-B06E-7B2FCFF5FAD7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3653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CA902-51D0-4602-B06E-7B2FCFF5FAD7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1201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Fachbereich, Titel, Datum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6667200"/>
            <a:ext cx="9144000" cy="190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latin typeface="Verdana" pitchFamily="34" charset="0"/>
            </a:endParaRPr>
          </a:p>
        </p:txBody>
      </p:sp>
    </p:spTree>
  </p:cSld>
  <p:clrMapOvr>
    <a:masterClrMapping/>
  </p:clrMapOvr>
  <p:transition spd="slow"/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60350" y="295275"/>
            <a:ext cx="4321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de-DE" sz="1200" dirty="0">
                <a:solidFill>
                  <a:srgbClr val="003366"/>
                </a:solidFill>
                <a:latin typeface="Arial"/>
                <a:cs typeface="NexusSansPro" panose="020B0504030101020102" pitchFamily="34" charset="0"/>
              </a:rPr>
              <a:t>Prof. Dr. Peter-André Alt</a:t>
            </a:r>
          </a:p>
          <a:p>
            <a:r>
              <a:rPr lang="de-DE" sz="1200" dirty="0">
                <a:solidFill>
                  <a:srgbClr val="003366"/>
                </a:solidFill>
                <a:latin typeface="Arial"/>
                <a:cs typeface="NexusSansPro" panose="020B0504030101020102" pitchFamily="34" charset="0"/>
              </a:rPr>
              <a:t>President of Freie Universität Berlin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0" y="6384813"/>
            <a:ext cx="9144000" cy="4860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25779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946149"/>
            <a:ext cx="8642350" cy="856800"/>
          </a:xfrm>
        </p:spPr>
        <p:txBody>
          <a:bodyPr anchor="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984075"/>
            <a:ext cx="8642350" cy="431320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659498443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466185479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1926345568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830293391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2978555517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3253603224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405488485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946149"/>
            <a:ext cx="8642350" cy="856800"/>
          </a:xfrm>
        </p:spPr>
        <p:txBody>
          <a:bodyPr anchor="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984075"/>
            <a:ext cx="8642350" cy="431320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312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Name Nachname | XX.XX.2017 | Hier steht der Veranstaltungsname</a:t>
            </a:r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3745548505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3243303570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Alumni &amp; Friends of Freie Universität in Korea | March 1, 2017</a:t>
            </a:r>
          </a:p>
        </p:txBody>
      </p:sp>
    </p:spTree>
    <p:extLst>
      <p:ext uri="{BB962C8B-B14F-4D97-AF65-F5344CB8AC3E}">
        <p14:creationId xmlns:p14="http://schemas.microsoft.com/office/powerpoint/2010/main" val="2121139381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7" y="4616452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90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6"/>
            <a:ext cx="2895600" cy="476251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60352" y="295276"/>
            <a:ext cx="4321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fontAlgn="auto" hangingPunct="0">
              <a:lnSpc>
                <a:spcPct val="65000"/>
              </a:lnSpc>
              <a:spcBef>
                <a:spcPct val="50000"/>
              </a:spcBef>
              <a:spcAft>
                <a:spcPts val="0"/>
              </a:spcAft>
            </a:pPr>
            <a:r>
              <a:rPr lang="de-DE" sz="1000" b="1" dirty="0">
                <a:solidFill>
                  <a:srgbClr val="5F5F5F"/>
                </a:solidFill>
                <a:latin typeface="Arial"/>
                <a:cs typeface="Arial" charset="0"/>
              </a:rPr>
              <a:t>Titel, Vorname, Name</a:t>
            </a:r>
          </a:p>
          <a:p>
            <a:pPr eaLnBrk="0" fontAlgn="auto" hangingPunct="0">
              <a:lnSpc>
                <a:spcPct val="65000"/>
              </a:lnSpc>
              <a:spcBef>
                <a:spcPct val="50000"/>
              </a:spcBef>
              <a:spcAft>
                <a:spcPts val="0"/>
              </a:spcAft>
            </a:pPr>
            <a:r>
              <a:rPr lang="de-DE" sz="1000" b="1" dirty="0">
                <a:solidFill>
                  <a:srgbClr val="5F5F5F"/>
                </a:solidFill>
                <a:latin typeface="Arial"/>
                <a:cs typeface="Arial" charset="0"/>
              </a:rPr>
              <a:t>Abteilung, Fachbereich oder Institut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9" y="144466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5"/>
            <a:ext cx="9144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de-DE" sz="1800" dirty="0">
              <a:solidFill>
                <a:srgbClr val="333333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912568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598520"/>
      </p:ext>
    </p:extLst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8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2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783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531692"/>
      </p:ext>
    </p:extLst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7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2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628414"/>
      </p:ext>
    </p:extLst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14125"/>
      </p:ext>
    </p:extLst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524433"/>
      </p:ext>
    </p:extLst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91377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408135"/>
      </p:ext>
    </p:extLst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325554"/>
      </p:ext>
    </p:extLst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498746"/>
      </p:ext>
    </p:extLst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90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7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126207"/>
      </p:ext>
    </p:extLst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6" y="4616452"/>
            <a:ext cx="6467475" cy="1057275"/>
          </a:xfrm>
        </p:spPr>
        <p:txBody>
          <a:bodyPr lIns="360000"/>
          <a:lstStyle>
            <a:lvl1pPr>
              <a:defRPr sz="1500" b="1" smtClean="0">
                <a:solidFill>
                  <a:srgbClr val="0066CC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90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2700" smtClean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Fachbereich, Titel, Datum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9" y="144465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0" y="6384813"/>
            <a:ext cx="9144000" cy="4860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 userDrawn="1"/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4290" rIns="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b="0"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sz="600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</p:spTree>
    <p:extLst>
      <p:ext uri="{BB962C8B-B14F-4D97-AF65-F5344CB8AC3E}">
        <p14:creationId xmlns:p14="http://schemas.microsoft.com/office/powerpoint/2010/main" val="1721889689"/>
      </p:ext>
    </p:extLst>
  </p:cSld>
  <p:clrMapOvr>
    <a:masterClrMapping/>
  </p:clrMapOvr>
  <p:transition spd="slow"/>
  <p:hf sldNum="0"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6" y="946149"/>
            <a:ext cx="8642350" cy="856800"/>
          </a:xfrm>
        </p:spPr>
        <p:txBody>
          <a:bodyPr anchor="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1984075"/>
            <a:ext cx="8642350" cy="431320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6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</p:spTree>
    <p:extLst>
      <p:ext uri="{BB962C8B-B14F-4D97-AF65-F5344CB8AC3E}">
        <p14:creationId xmlns:p14="http://schemas.microsoft.com/office/powerpoint/2010/main" val="3166906260"/>
      </p:ext>
    </p:extLst>
  </p:cSld>
  <p:clrMapOvr>
    <a:masterClrMapping/>
  </p:clrMapOvr>
  <p:transition spd="slow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751089733"/>
      </p:ext>
    </p:extLst>
  </p:cSld>
  <p:clrMapOvr>
    <a:masterClrMapping/>
  </p:clrMapOvr>
  <p:transition spd="slow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6" y="1808163"/>
            <a:ext cx="4244975" cy="45085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808163"/>
            <a:ext cx="4244975" cy="45085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351433834"/>
      </p:ext>
    </p:extLst>
  </p:cSld>
  <p:clrMapOvr>
    <a:masterClrMapping/>
  </p:clrMapOvr>
  <p:transition spd="slow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557252658"/>
      </p:ext>
    </p:extLst>
  </p:cSld>
  <p:clrMapOvr>
    <a:masterClrMapping/>
  </p:clrMapOvr>
  <p:transition spd="slow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039272388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201140117"/>
      </p:ext>
    </p:extLst>
  </p:cSld>
  <p:clrMapOvr>
    <a:masterClrMapping/>
  </p:clrMapOvr>
  <p:transition spd="slow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261766444"/>
      </p:ext>
    </p:extLst>
  </p:cSld>
  <p:clrMapOvr>
    <a:masterClrMapping/>
  </p:clrMapOvr>
  <p:transition spd="slow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89579185"/>
      </p:ext>
    </p:extLst>
  </p:cSld>
  <p:clrMapOvr>
    <a:masterClrMapping/>
  </p:clrMapOvr>
  <p:transition spd="slow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81684180"/>
      </p:ext>
    </p:extLst>
  </p:cSld>
  <p:clrMapOvr>
    <a:masterClrMapping/>
  </p:clrMapOvr>
  <p:transition spd="slow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9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6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608654609"/>
      </p:ext>
    </p:extLst>
  </p:cSld>
  <p:clrMapOvr>
    <a:masterClrMapping/>
  </p:clrMapOvr>
  <p:transition spd="slow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Fachbereich, Titel, Datum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0" y="6384813"/>
            <a:ext cx="9144000" cy="4860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 userDrawn="1"/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b="0"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</p:spTree>
    <p:extLst>
      <p:ext uri="{BB962C8B-B14F-4D97-AF65-F5344CB8AC3E}">
        <p14:creationId xmlns:p14="http://schemas.microsoft.com/office/powerpoint/2010/main" val="3505869236"/>
      </p:ext>
    </p:extLst>
  </p:cSld>
  <p:clrMapOvr>
    <a:masterClrMapping/>
  </p:clrMapOvr>
  <p:transition spd="slow"/>
  <p:hf sldNum="0"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946149"/>
            <a:ext cx="8642350" cy="856800"/>
          </a:xfrm>
        </p:spPr>
        <p:txBody>
          <a:bodyPr anchor="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984075"/>
            <a:ext cx="8642350" cy="431320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</p:spTree>
    <p:extLst>
      <p:ext uri="{BB962C8B-B14F-4D97-AF65-F5344CB8AC3E}">
        <p14:creationId xmlns:p14="http://schemas.microsoft.com/office/powerpoint/2010/main" val="2312084938"/>
      </p:ext>
    </p:extLst>
  </p:cSld>
  <p:clrMapOvr>
    <a:masterClrMapping/>
  </p:clrMapOvr>
  <p:transition spd="slow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545121621"/>
      </p:ext>
    </p:extLst>
  </p:cSld>
  <p:clrMapOvr>
    <a:masterClrMapping/>
  </p:clrMapOvr>
  <p:transition spd="slow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508892502"/>
      </p:ext>
    </p:extLst>
  </p:cSld>
  <p:clrMapOvr>
    <a:masterClrMapping/>
  </p:clrMapOvr>
  <p:transition spd="slow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25294597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121347056"/>
      </p:ext>
    </p:extLst>
  </p:cSld>
  <p:clrMapOvr>
    <a:masterClrMapping/>
  </p:clrMapOvr>
  <p:transition spd="slow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138438491"/>
      </p:ext>
    </p:extLst>
  </p:cSld>
  <p:clrMapOvr>
    <a:masterClrMapping/>
  </p:clrMapOvr>
  <p:transition spd="slow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583207821"/>
      </p:ext>
    </p:extLst>
  </p:cSld>
  <p:clrMapOvr>
    <a:masterClrMapping/>
  </p:clrMapOvr>
  <p:transition spd="slow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547327029"/>
      </p:ext>
    </p:extLst>
  </p:cSld>
  <p:clrMapOvr>
    <a:masterClrMapping/>
  </p:clrMapOvr>
  <p:transition spd="slow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4045391972"/>
      </p:ext>
    </p:extLst>
  </p:cSld>
  <p:clrMapOvr>
    <a:masterClrMapping/>
  </p:clrMapOvr>
  <p:transition spd="slow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475982573"/>
      </p:ext>
    </p:extLst>
  </p:cSld>
  <p:clrMapOvr>
    <a:masterClrMapping/>
  </p:clrMapOvr>
  <p:transition spd="slow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Fachbereich, Titel, Datum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6667200"/>
            <a:ext cx="9144000" cy="190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714320"/>
      </p:ext>
    </p:extLst>
  </p:cSld>
  <p:clrMapOvr>
    <a:masterClrMapping/>
  </p:clrMapOvr>
  <p:transition spd="slow"/>
  <p:hf sldNum="0" hd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946149"/>
            <a:ext cx="8642350" cy="856800"/>
          </a:xfrm>
        </p:spPr>
        <p:txBody>
          <a:bodyPr anchor="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984075"/>
            <a:ext cx="8642350" cy="431320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312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</p:spTree>
    <p:extLst>
      <p:ext uri="{BB962C8B-B14F-4D97-AF65-F5344CB8AC3E}">
        <p14:creationId xmlns:p14="http://schemas.microsoft.com/office/powerpoint/2010/main" val="453035759"/>
      </p:ext>
    </p:extLst>
  </p:cSld>
  <p:clrMapOvr>
    <a:masterClrMapping/>
  </p:clrMapOvr>
  <p:transition spd="slow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520164932"/>
      </p:ext>
    </p:extLst>
  </p:cSld>
  <p:clrMapOvr>
    <a:masterClrMapping/>
  </p:clrMapOvr>
  <p:transition spd="slow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38378976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845254118"/>
      </p:ext>
    </p:extLst>
  </p:cSld>
  <p:clrMapOvr>
    <a:masterClrMapping/>
  </p:clrMapOvr>
  <p:transition spd="slow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529081603"/>
      </p:ext>
    </p:extLst>
  </p:cSld>
  <p:clrMapOvr>
    <a:masterClrMapping/>
  </p:clrMapOvr>
  <p:transition spd="slow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777367400"/>
      </p:ext>
    </p:extLst>
  </p:cSld>
  <p:clrMapOvr>
    <a:masterClrMapping/>
  </p:clrMapOvr>
  <p:transition spd="slow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933630348"/>
      </p:ext>
    </p:extLst>
  </p:cSld>
  <p:clrMapOvr>
    <a:masterClrMapping/>
  </p:clrMapOvr>
  <p:transition spd="slow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077384311"/>
      </p:ext>
    </p:extLst>
  </p:cSld>
  <p:clrMapOvr>
    <a:masterClrMapping/>
  </p:clrMapOvr>
  <p:transition spd="slow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144617541"/>
      </p:ext>
    </p:extLst>
  </p:cSld>
  <p:clrMapOvr>
    <a:masterClrMapping/>
  </p:clrMapOvr>
  <p:transition spd="slow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969984871"/>
      </p:ext>
    </p:extLst>
  </p:cSld>
  <p:clrMapOvr>
    <a:masterClrMapping/>
  </p:clrMapOvr>
  <p:transition spd="slow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Fachbereich, Titel, Datum</a:t>
            </a: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0" y="6667200"/>
            <a:ext cx="9144000" cy="190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6992"/>
      </p:ext>
    </p:extLst>
  </p:cSld>
  <p:clrMapOvr>
    <a:masterClrMapping/>
  </p:clrMapOvr>
  <p:transition spd="slow"/>
  <p:hf sldNum="0" hd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946149"/>
            <a:ext cx="8642350" cy="856800"/>
          </a:xfrm>
        </p:spPr>
        <p:txBody>
          <a:bodyPr anchor="t"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1984075"/>
            <a:ext cx="8642350" cy="431320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312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</p:spTree>
    <p:extLst>
      <p:ext uri="{BB962C8B-B14F-4D97-AF65-F5344CB8AC3E}">
        <p14:creationId xmlns:p14="http://schemas.microsoft.com/office/powerpoint/2010/main" val="1337570707"/>
      </p:ext>
    </p:extLst>
  </p:cSld>
  <p:clrMapOvr>
    <a:masterClrMapping/>
  </p:clrMapOvr>
  <p:transition spd="slow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89484084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074738104"/>
      </p:ext>
    </p:extLst>
  </p:cSld>
  <p:clrMapOvr>
    <a:masterClrMapping/>
  </p:clrMapOvr>
  <p:transition spd="slow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547406145"/>
      </p:ext>
    </p:extLst>
  </p:cSld>
  <p:clrMapOvr>
    <a:masterClrMapping/>
  </p:clrMapOvr>
  <p:transition spd="slow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901522264"/>
      </p:ext>
    </p:extLst>
  </p:cSld>
  <p:clrMapOvr>
    <a:masterClrMapping/>
  </p:clrMapOvr>
  <p:transition spd="slow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388995398"/>
      </p:ext>
    </p:extLst>
  </p:cSld>
  <p:clrMapOvr>
    <a:masterClrMapping/>
  </p:clrMapOvr>
  <p:transition spd="slow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60615172"/>
      </p:ext>
    </p:extLst>
  </p:cSld>
  <p:clrMapOvr>
    <a:masterClrMapping/>
  </p:clrMapOvr>
  <p:transition spd="slow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2406389931"/>
      </p:ext>
    </p:extLst>
  </p:cSld>
  <p:clrMapOvr>
    <a:masterClrMapping/>
  </p:clrMapOvr>
  <p:transition spd="slow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3126899821"/>
      </p:ext>
    </p:extLst>
  </p:cSld>
  <p:clrMapOvr>
    <a:masterClrMapping/>
  </p:clrMapOvr>
  <p:transition spd="slow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>
                <a:solidFill>
                  <a:srgbClr val="FFFFFF"/>
                </a:solidFill>
              </a:rPr>
              <a:t>Titel, Datum</a:t>
            </a:r>
          </a:p>
        </p:txBody>
      </p:sp>
    </p:spTree>
    <p:extLst>
      <p:ext uri="{BB962C8B-B14F-4D97-AF65-F5344CB8AC3E}">
        <p14:creationId xmlns:p14="http://schemas.microsoft.com/office/powerpoint/2010/main" val="161467264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Titel, Datum</a:t>
            </a: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7200"/>
            <a:ext cx="9144000" cy="190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6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31200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800" b="1">
                <a:solidFill>
                  <a:schemeClr val="bg1"/>
                </a:solidFill>
              </a:rPr>
              <a:pPr algn="r">
                <a:defRPr/>
              </a:pPr>
              <a:t>‹#›</a:t>
            </a:fld>
            <a:endParaRPr lang="de-DE" sz="800" b="1" dirty="0">
              <a:solidFill>
                <a:schemeClr val="bg1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312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Name Nachname | XX.XX.2017 | Hier steht der Veranstaltungsname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384813"/>
            <a:ext cx="9144000" cy="4860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6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49842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800" b="1">
                <a:solidFill>
                  <a:srgbClr val="FFFFFF"/>
                </a:solidFill>
                <a:latin typeface="Arial"/>
              </a:rPr>
              <a:pPr algn="r">
                <a:defRPr/>
              </a:pPr>
              <a:t>‹#›</a:t>
            </a:fld>
            <a:endParaRPr lang="de-DE" sz="8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  <a:latin typeface="Arial"/>
              </a:rPr>
              <a:t>Alumni &amp; Friends of Freie Universität in Korea | March 1, 2017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898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5"/>
            <a:ext cx="9144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de-DE" sz="1800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6" y="1619253"/>
            <a:ext cx="8642350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6" y="946153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2781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3965218-A59B-4292-9C98-79B58A46A890}" type="slidenum">
              <a:rPr lang="de-DE" sz="1000" b="1">
                <a:solidFill>
                  <a:srgbClr val="5F5F5F"/>
                </a:solidFill>
                <a:latin typeface="Arial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de-DE" sz="1000" b="1" dirty="0">
              <a:solidFill>
                <a:srgbClr val="5F5F5F"/>
              </a:solidFill>
              <a:latin typeface="Arial"/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294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5F5F5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DE" dirty="0">
              <a:latin typeface="Arial"/>
            </a:endParaRP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9" y="144466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263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spd="slow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189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378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566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754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591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882" indent="-1889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473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064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253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441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630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819" indent="-176209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384813"/>
            <a:ext cx="9144000" cy="4860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6" y="1619250"/>
            <a:ext cx="8642350" cy="46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6" y="946152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49842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600" b="1">
                <a:solidFill>
                  <a:srgbClr val="FFFFFF"/>
                </a:solidFill>
                <a:latin typeface="Arial"/>
              </a:rPr>
              <a:pPr algn="r">
                <a:defRPr/>
              </a:pPr>
              <a:t>‹#›</a:t>
            </a:fld>
            <a:endParaRPr lang="de-DE" sz="6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6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  <a:latin typeface="Arial"/>
              </a:rPr>
              <a:t>Name Nachname | XX.XX.2017 | Hier steht der Veranstaltungsname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9" y="144465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190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1950" b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5pPr>
      <a:lvl6pPr marL="3429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6pPr>
      <a:lvl7pPr marL="685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7pPr>
      <a:lvl8pPr marL="10287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8pPr>
      <a:lvl9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266700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542925" indent="-141685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8096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0763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4192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17621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1050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2447925" indent="-132160" algn="l" rtl="0" eaLnBrk="1" fontAlgn="base" hangingPunct="1">
        <a:lnSpc>
          <a:spcPct val="102000"/>
        </a:lnSpc>
        <a:spcBef>
          <a:spcPts val="375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384813"/>
            <a:ext cx="9144000" cy="4860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6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49842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800" b="1">
                <a:solidFill>
                  <a:srgbClr val="FFFFFF"/>
                </a:solidFill>
              </a:rPr>
              <a:pPr algn="r">
                <a:defRPr/>
              </a:pPr>
              <a:t>‹#›</a:t>
            </a:fld>
            <a:endParaRPr lang="de-DE" sz="800" b="1" dirty="0">
              <a:solidFill>
                <a:srgbClr val="FFFFF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0001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9546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7200"/>
            <a:ext cx="9144000" cy="190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6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31200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800" b="1">
                <a:solidFill>
                  <a:srgbClr val="FFFFFF"/>
                </a:solidFill>
              </a:rPr>
              <a:pPr algn="r">
                <a:defRPr/>
              </a:pPr>
              <a:t>‹#›</a:t>
            </a:fld>
            <a:endParaRPr lang="de-DE" sz="800" b="1" dirty="0">
              <a:solidFill>
                <a:srgbClr val="FFFFF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312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676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7200"/>
            <a:ext cx="9144000" cy="190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6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31200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800" b="1">
                <a:solidFill>
                  <a:srgbClr val="FFFFFF"/>
                </a:solidFill>
              </a:rPr>
              <a:pPr algn="r">
                <a:defRPr/>
              </a:pPr>
              <a:t>‹#›</a:t>
            </a:fld>
            <a:endParaRPr lang="de-DE" sz="800" b="1" dirty="0">
              <a:solidFill>
                <a:srgbClr val="FFFFF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312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</a:defRPr>
            </a:lvl1pPr>
          </a:lstStyle>
          <a:p>
            <a:r>
              <a:rPr lang="de-DE" dirty="0">
                <a:solidFill>
                  <a:srgbClr val="FFFFFF"/>
                </a:solidFill>
              </a:rPr>
              <a:t>Name Nachname | XX.XX.2017 | Hier steht der Veranstaltungsname</a:t>
            </a:r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378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ransition spd="slow"/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2461846" y="5444197"/>
            <a:ext cx="6449743" cy="976874"/>
          </a:xfrm>
        </p:spPr>
        <p:txBody>
          <a:bodyPr/>
          <a:lstStyle/>
          <a:p>
            <a:r>
              <a:rPr lang="en-GB" dirty="0"/>
              <a:t>Semantics I: Sentential semantics</a:t>
            </a:r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2672862" y="1969477"/>
            <a:ext cx="6238727" cy="2945423"/>
          </a:xfrm>
        </p:spPr>
        <p:txBody>
          <a:bodyPr/>
          <a:lstStyle/>
          <a:p>
            <a:pPr algn="r"/>
            <a:r>
              <a:rPr lang="de-DE" dirty="0"/>
              <a:t>Seminar </a:t>
            </a:r>
            <a:r>
              <a:rPr lang="en-GB" dirty="0"/>
              <a:t>17312</a:t>
            </a:r>
            <a:br>
              <a:rPr lang="de-DE" dirty="0"/>
            </a:br>
            <a:r>
              <a:rPr lang="de-DE" b="1" dirty="0"/>
              <a:t>Introduction </a:t>
            </a:r>
            <a:br>
              <a:rPr lang="de-DE" b="1" dirty="0"/>
            </a:br>
            <a:r>
              <a:rPr lang="de-DE" b="1" dirty="0"/>
              <a:t>to Linguistics</a:t>
            </a:r>
            <a:br>
              <a:rPr lang="de-DE" dirty="0"/>
            </a:br>
            <a:br>
              <a:rPr lang="de-DE" dirty="0"/>
            </a:br>
            <a:r>
              <a:rPr lang="en-US" sz="2000" b="1" dirty="0"/>
              <a:t>Institute for English Philology</a:t>
            </a:r>
            <a:br>
              <a:rPr lang="en-US" sz="2000" b="1" dirty="0"/>
            </a:br>
            <a:r>
              <a:rPr lang="en-US" sz="2000" b="1" dirty="0"/>
              <a:t>Winter Semester 2020/2021</a:t>
            </a:r>
            <a:br>
              <a:rPr lang="en-US" sz="2000" b="1" dirty="0"/>
            </a:br>
            <a:br>
              <a:rPr lang="ru-RU" sz="2000" b="1" dirty="0"/>
            </a:br>
            <a:r>
              <a:rPr lang="en-US" sz="2000" b="1" dirty="0"/>
              <a:t>Academic Instructor: </a:t>
            </a:r>
            <a:r>
              <a:rPr lang="pl-PL" sz="2000" b="1" dirty="0"/>
              <a:t>Magdalena Borowik</a:t>
            </a:r>
            <a:br>
              <a:rPr lang="ru-RU" b="1" i="1" dirty="0"/>
            </a:b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65734002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609" y="1730327"/>
            <a:ext cx="8889800" cy="1815130"/>
          </a:xfrm>
        </p:spPr>
        <p:txBody>
          <a:bodyPr/>
          <a:lstStyle/>
          <a:p>
            <a:r>
              <a:rPr lang="de-DE" sz="4000" b="1" dirty="0" err="1"/>
              <a:t>Sentential</a:t>
            </a:r>
            <a:r>
              <a:rPr lang="de-DE" sz="4000" b="1" dirty="0"/>
              <a:t> </a:t>
            </a:r>
            <a:r>
              <a:rPr lang="de-DE" sz="4000" b="1" dirty="0" err="1"/>
              <a:t>semantics</a:t>
            </a:r>
            <a:br>
              <a:rPr lang="de-DE" sz="4000" b="1" dirty="0"/>
            </a:br>
            <a:r>
              <a:rPr lang="de-DE" sz="4800" b="0" dirty="0">
                <a:solidFill>
                  <a:srgbClr val="99CC00"/>
                </a:solidFill>
                <a:latin typeface="Arial"/>
                <a:cs typeface="Arial"/>
              </a:rPr>
              <a:t>―</a:t>
            </a:r>
            <a:endParaRPr lang="de-DE" sz="4800" b="0" dirty="0">
              <a:solidFill>
                <a:srgbClr val="99CC0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Introduction to Linguistics:  </a:t>
            </a:r>
            <a:r>
              <a:rPr lang="en-GB" dirty="0"/>
              <a:t>Semantics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608211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29B11-7781-4757-968D-0B71E544B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Meaning relations among sentences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3E042-9C15-4477-A67A-D8801BC5A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u="sng" dirty="0">
                <a:solidFill>
                  <a:schemeClr val="tx2"/>
                </a:solidFill>
              </a:rPr>
              <a:t>Paraphrase</a:t>
            </a:r>
            <a:r>
              <a:rPr lang="en-GB" dirty="0"/>
              <a:t>: two sentences have the same meaning.</a:t>
            </a:r>
          </a:p>
          <a:p>
            <a:endParaRPr lang="en-GB" dirty="0"/>
          </a:p>
          <a:p>
            <a:r>
              <a:rPr lang="en-GB" dirty="0"/>
              <a:t>I purchased a new TV/ I bought a new TV.</a:t>
            </a:r>
          </a:p>
          <a:p>
            <a:endParaRPr lang="en-GB" dirty="0"/>
          </a:p>
          <a:p>
            <a:r>
              <a:rPr lang="en-GB" dirty="0"/>
              <a:t>“Pairs of sentences that are true under the same circumstances are said to have the same </a:t>
            </a:r>
            <a:r>
              <a:rPr lang="en-GB" b="1" dirty="0"/>
              <a:t>truth conditions</a:t>
            </a:r>
            <a:r>
              <a:rPr lang="en-GB" dirty="0"/>
              <a:t>” (</a:t>
            </a:r>
            <a:r>
              <a:rPr lang="en-GB" dirty="0" err="1"/>
              <a:t>Bieswanger</a:t>
            </a:r>
            <a:r>
              <a:rPr lang="en-GB" dirty="0"/>
              <a:t> &amp; </a:t>
            </a:r>
            <a:r>
              <a:rPr lang="en-GB" dirty="0" err="1"/>
              <a:t>Beckeer</a:t>
            </a:r>
            <a:r>
              <a:rPr lang="en-GB" dirty="0"/>
              <a:t> 2017: 142).</a:t>
            </a:r>
          </a:p>
          <a:p>
            <a:endParaRPr lang="en-GB" dirty="0"/>
          </a:p>
          <a:p>
            <a:r>
              <a:rPr lang="en-GB" dirty="0"/>
              <a:t>“Part of the meaning of a sentence that can be said to be either true or false is called the </a:t>
            </a:r>
            <a:r>
              <a:rPr lang="en-GB" b="1" dirty="0"/>
              <a:t>proposition</a:t>
            </a:r>
            <a:r>
              <a:rPr lang="en-GB" dirty="0"/>
              <a:t> (or </a:t>
            </a:r>
            <a:r>
              <a:rPr lang="en-GB" b="1" dirty="0"/>
              <a:t>propositional content</a:t>
            </a:r>
            <a:r>
              <a:rPr lang="en-GB" dirty="0"/>
              <a:t>)” (ibid.).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1FFFE9-4E85-4F06-97CF-9715B7B0E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181056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5F063-C2D0-4CD9-85F1-ADFB5925C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958675"/>
            <a:ext cx="8642350" cy="856800"/>
          </a:xfrm>
        </p:spPr>
        <p:txBody>
          <a:bodyPr/>
          <a:lstStyle/>
          <a:p>
            <a:r>
              <a:rPr lang="en-GB" b="1" dirty="0"/>
              <a:t>Entailment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35818-A036-4C88-94D9-57D50D216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2400" b="1" i="0" u="none" strike="noStrike" baseline="0" dirty="0"/>
              <a:t>“Entailment: </a:t>
            </a:r>
            <a:r>
              <a:rPr lang="en-GB" sz="2400" b="0" i="0" u="none" strike="noStrike" baseline="0" dirty="0"/>
              <a:t>A relation between sentences where the truth of one guarantees the </a:t>
            </a:r>
            <a:r>
              <a:rPr lang="en-GB" sz="2400" dirty="0"/>
              <a:t>t</a:t>
            </a:r>
            <a:r>
              <a:rPr lang="en-GB" sz="2400" b="0" i="0" u="none" strike="noStrike" baseline="0" dirty="0"/>
              <a:t>ruth of the other, so </a:t>
            </a:r>
            <a:r>
              <a:rPr lang="en-GB" sz="2400" b="0" i="1" u="none" strike="noStrike" baseline="0" dirty="0"/>
              <a:t>John broke the window </a:t>
            </a:r>
            <a:r>
              <a:rPr lang="en-GB" sz="2400" b="0" i="0" u="none" strike="noStrike" baseline="0" dirty="0"/>
              <a:t>entails </a:t>
            </a:r>
            <a:r>
              <a:rPr lang="en-GB" sz="2400" b="0" i="1" u="none" strike="noStrike" baseline="0" dirty="0"/>
              <a:t>The window broke</a:t>
            </a:r>
            <a:r>
              <a:rPr lang="en-GB" sz="2400" dirty="0"/>
              <a:t> (Saeed 2016).”</a:t>
            </a:r>
            <a:endParaRPr lang="en-D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31425B-D037-46BB-9CA1-916F03A32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4578770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3663E-EB2E-4E37-97F1-76D85A65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Entailment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3280-E6EF-43F7-A9E7-AB8BA5DE8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“(…) the truth of one sentence entails (or implies) the truth of another sentence” (</a:t>
            </a:r>
            <a:r>
              <a:rPr lang="en-GB" dirty="0" err="1"/>
              <a:t>Bieswanger</a:t>
            </a:r>
            <a:r>
              <a:rPr lang="en-GB" dirty="0"/>
              <a:t> &amp; Becker 2017: 143).</a:t>
            </a:r>
          </a:p>
          <a:p>
            <a:endParaRPr lang="en-GB" dirty="0"/>
          </a:p>
          <a:p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90385-3507-40E3-888E-92216C2A8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9BE4B2-6947-4597-971B-2CD8372F3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16" y="3273740"/>
            <a:ext cx="8465399" cy="17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3870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F07D8-46DD-4FE0-9548-B1AC48B40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Asymmetrical entailment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92AC3-1AD9-4ADA-9692-791861C85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1a) Anna likes every single kind of fruit.</a:t>
            </a:r>
          </a:p>
          <a:p>
            <a:endParaRPr lang="en-GB" dirty="0"/>
          </a:p>
          <a:p>
            <a:r>
              <a:rPr lang="en-GB" dirty="0"/>
              <a:t>1b) Anna likes oranges.</a:t>
            </a:r>
          </a:p>
          <a:p>
            <a:endParaRPr lang="en-GB" dirty="0"/>
          </a:p>
          <a:p>
            <a:r>
              <a:rPr lang="en-GB" dirty="0"/>
              <a:t>1a) entails that 1b) is true but 1b) does not entail that 1a) is true.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1000" dirty="0"/>
              <a:t>(</a:t>
            </a:r>
            <a:r>
              <a:rPr lang="en-GB" sz="1000" dirty="0" err="1"/>
              <a:t>Bieswanger</a:t>
            </a:r>
            <a:r>
              <a:rPr lang="en-GB" sz="1000" dirty="0"/>
              <a:t> &amp; Becker 2017: 142-143).</a:t>
            </a:r>
            <a:endParaRPr lang="en-DE" sz="1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37B9BD-D4BA-4031-A8AA-E9E0548FE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3600390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A93D-1540-4186-8321-3AAABF901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Contradiction (negative entailment)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2F57A-49DF-4D4A-82FF-B1DBA236B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Sentences that contradict each other” </a:t>
            </a:r>
            <a:r>
              <a:rPr lang="en-GB" b="1" dirty="0"/>
              <a:t>-&gt; </a:t>
            </a:r>
            <a:r>
              <a:rPr lang="en-GB" dirty="0"/>
              <a:t>“(…) the falseness of one sentence implies the falseness of the other (…)” (</a:t>
            </a:r>
            <a:r>
              <a:rPr lang="en-GB" dirty="0" err="1"/>
              <a:t>Bieswanger</a:t>
            </a:r>
            <a:r>
              <a:rPr lang="en-GB" dirty="0"/>
              <a:t> &amp; Becker 2017: 143).</a:t>
            </a:r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19EAE9-6A0C-4A6A-825E-B6E543923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590031-3B7F-4AC3-918A-A6C8DE11F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32" y="3321724"/>
            <a:ext cx="8671943" cy="16379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B28D73-572E-41D7-A458-25B6D2B0F64F}"/>
              </a:ext>
            </a:extLst>
          </p:cNvPr>
          <p:cNvSpPr txBox="1"/>
          <p:nvPr/>
        </p:nvSpPr>
        <p:spPr>
          <a:xfrm>
            <a:off x="457199" y="5293550"/>
            <a:ext cx="525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(ibid.)</a:t>
            </a:r>
            <a:endParaRPr lang="en-DE" sz="1000" dirty="0"/>
          </a:p>
        </p:txBody>
      </p:sp>
    </p:spTree>
    <p:extLst>
      <p:ext uri="{BB962C8B-B14F-4D97-AF65-F5344CB8AC3E}">
        <p14:creationId xmlns:p14="http://schemas.microsoft.com/office/powerpoint/2010/main" val="343007161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CBD20-B49F-4A77-8545-F7AE3FD27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42765"/>
            <a:ext cx="8642350" cy="856800"/>
          </a:xfrm>
        </p:spPr>
        <p:txBody>
          <a:bodyPr/>
          <a:lstStyle/>
          <a:p>
            <a:r>
              <a:rPr lang="en-GB" b="1" dirty="0"/>
              <a:t>Presupposition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B129F-38F1-47CD-99CB-4E3648B44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858659"/>
            <a:ext cx="8642350" cy="4313208"/>
          </a:xfrm>
        </p:spPr>
        <p:txBody>
          <a:bodyPr/>
          <a:lstStyle/>
          <a:p>
            <a:pPr algn="l"/>
            <a:r>
              <a:rPr lang="en-GB" sz="1800" b="1" i="0" u="none" strike="noStrike" baseline="0" dirty="0"/>
              <a:t>“Presupposition: </a:t>
            </a:r>
            <a:r>
              <a:rPr lang="en-GB" sz="1800" b="0" i="0" u="none" strike="noStrike" baseline="0" dirty="0"/>
              <a:t>A proposition assumed by a speaker when making an assertion.</a:t>
            </a:r>
          </a:p>
          <a:p>
            <a:pPr algn="l"/>
            <a:r>
              <a:rPr lang="en-GB" sz="1800" b="0" i="0" u="none" strike="noStrike" baseline="0" dirty="0"/>
              <a:t>So a speaker saying </a:t>
            </a:r>
            <a:r>
              <a:rPr lang="en-GB" sz="1800" b="0" i="1" u="none" strike="noStrike" baseline="0" dirty="0"/>
              <a:t>Harry has stopped sending his ex-wife Christmas cards </a:t>
            </a:r>
            <a:r>
              <a:rPr lang="en-GB" sz="1800" b="0" i="0" u="none" strike="noStrike" baseline="0" dirty="0"/>
              <a:t>presupposes that Harry used to send his ex-wife Christmas cards. Traditionally this was viewed as a semantic relationship between two propositions but the assumption’s sensitivity to context has led some scholars to view it as a pragmatic phenomenon, reflecting Participants’ management of shared assumptions in a conversation (Saeed 2016: 451).”</a:t>
            </a:r>
          </a:p>
          <a:p>
            <a:pPr algn="l"/>
            <a:endParaRPr lang="en-GB" dirty="0"/>
          </a:p>
          <a:p>
            <a:pPr algn="l"/>
            <a:r>
              <a:rPr lang="en-GB" sz="1800" b="1" i="0" u="none" strike="noStrike" baseline="0" dirty="0"/>
              <a:t>“Presupposition trigger: </a:t>
            </a:r>
            <a:r>
              <a:rPr lang="en-GB" sz="1800" b="0" i="0" u="none" strike="noStrike" baseline="0" dirty="0"/>
              <a:t>A linguistic element that signals the speaker’s presuppositions, such as lexical items like the English </a:t>
            </a:r>
            <a:r>
              <a:rPr lang="en-GB" sz="1800" b="0" i="0" u="none" strike="noStrike" baseline="0" dirty="0" err="1"/>
              <a:t>factive</a:t>
            </a:r>
            <a:r>
              <a:rPr lang="en-GB" sz="1800" b="0" i="0" u="none" strike="noStrike" baseline="0" dirty="0"/>
              <a:t> verbs </a:t>
            </a:r>
            <a:r>
              <a:rPr lang="en-GB" sz="1800" b="0" i="1" u="none" strike="noStrike" baseline="0" dirty="0"/>
              <a:t>realize </a:t>
            </a:r>
            <a:r>
              <a:rPr lang="en-GB" sz="1800" b="0" i="0" u="none" strike="noStrike" baseline="0" dirty="0"/>
              <a:t>or </a:t>
            </a:r>
            <a:r>
              <a:rPr lang="en-GB" sz="1800" b="0" i="1" u="none" strike="noStrike" baseline="0" dirty="0"/>
              <a:t>regret</a:t>
            </a:r>
            <a:r>
              <a:rPr lang="en-GB" sz="1800" b="0" i="0" u="none" strike="noStrike" baseline="0" dirty="0"/>
              <a:t>, and constructions like clefts, such as </a:t>
            </a:r>
            <a:r>
              <a:rPr lang="en-GB" sz="1800" b="0" i="1" u="none" strike="noStrike" baseline="0" dirty="0"/>
              <a:t>It was the butler who murdered the guests</a:t>
            </a:r>
            <a:r>
              <a:rPr lang="en-GB" sz="1800" b="0" i="0" u="none" strike="noStrike" baseline="0" dirty="0"/>
              <a:t>, which presupposes somebody murdered the guests (ibid.).”</a:t>
            </a:r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23DBB1-5BFC-4408-AB9A-B1C3B3CA2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B2F079-4498-4337-B6D9-6D4B96BAD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53" y="4430346"/>
            <a:ext cx="7248525" cy="2114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947A58-C1A6-4CCC-AD72-C99CE4DF0833}"/>
              </a:ext>
            </a:extLst>
          </p:cNvPr>
          <p:cNvSpPr txBox="1"/>
          <p:nvPr/>
        </p:nvSpPr>
        <p:spPr>
          <a:xfrm>
            <a:off x="7473462" y="5487621"/>
            <a:ext cx="1419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(</a:t>
            </a:r>
            <a:r>
              <a:rPr lang="en-GB" sz="1000" dirty="0" err="1"/>
              <a:t>Bieswanger</a:t>
            </a:r>
            <a:r>
              <a:rPr lang="en-GB" sz="1000" dirty="0"/>
              <a:t> &amp; Becker 2017: 147)</a:t>
            </a:r>
            <a:endParaRPr lang="en-DE" sz="1000" dirty="0"/>
          </a:p>
        </p:txBody>
      </p:sp>
    </p:spTree>
    <p:extLst>
      <p:ext uri="{BB962C8B-B14F-4D97-AF65-F5344CB8AC3E}">
        <p14:creationId xmlns:p14="http://schemas.microsoft.com/office/powerpoint/2010/main" val="1903878337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1FEE6-AACE-477A-804A-4AD7B7E1F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382169"/>
            <a:ext cx="8642350" cy="856800"/>
          </a:xfrm>
        </p:spPr>
        <p:txBody>
          <a:bodyPr/>
          <a:lstStyle/>
          <a:p>
            <a:r>
              <a:rPr lang="en-GB" b="1" dirty="0"/>
              <a:t>Presupposition triggers (choice)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B46E4-0CE1-4F0F-A405-F1682E1AE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022446"/>
            <a:ext cx="8642350" cy="4313208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Definite descriptions:</a:t>
            </a:r>
          </a:p>
          <a:p>
            <a:r>
              <a:rPr lang="en-GB" dirty="0"/>
              <a:t>John saw/didn’t saw </a:t>
            </a:r>
            <a:r>
              <a:rPr lang="en-GB" i="1" dirty="0"/>
              <a:t>the man with two heads </a:t>
            </a:r>
            <a:r>
              <a:rPr lang="en-GB" dirty="0"/>
              <a:t>-&gt; there exists a man with two heads</a:t>
            </a:r>
          </a:p>
          <a:p>
            <a:endParaRPr lang="en-GB" dirty="0"/>
          </a:p>
          <a:p>
            <a:r>
              <a:rPr lang="en-GB" dirty="0"/>
              <a:t>2. </a:t>
            </a:r>
            <a:r>
              <a:rPr lang="en-GB" dirty="0" err="1"/>
              <a:t>Factive</a:t>
            </a:r>
            <a:r>
              <a:rPr lang="en-GB" dirty="0"/>
              <a:t> verbs: </a:t>
            </a:r>
            <a:r>
              <a:rPr lang="en-GB" i="1" dirty="0"/>
              <a:t>regret, to be aware, realise, know, be proud that, be sorry that, be glad that, be indifferent that, be sad that</a:t>
            </a:r>
          </a:p>
          <a:p>
            <a:r>
              <a:rPr lang="en-GB" dirty="0"/>
              <a:t>Martha </a:t>
            </a:r>
            <a:r>
              <a:rPr lang="en-GB" i="1" dirty="0"/>
              <a:t>regrets/doesn’t regret </a:t>
            </a:r>
            <a:r>
              <a:rPr lang="en-GB" dirty="0"/>
              <a:t>drinking John’s home brew. -&gt; Martha drank John’s home brew.</a:t>
            </a:r>
          </a:p>
          <a:p>
            <a:endParaRPr lang="en-GB" dirty="0"/>
          </a:p>
          <a:p>
            <a:r>
              <a:rPr lang="en-GB" dirty="0"/>
              <a:t>3. Implicative verbs: </a:t>
            </a:r>
            <a:r>
              <a:rPr lang="en-GB" i="1" dirty="0"/>
              <a:t>manage, try to </a:t>
            </a:r>
          </a:p>
          <a:p>
            <a:r>
              <a:rPr lang="en-GB" dirty="0"/>
              <a:t>John </a:t>
            </a:r>
            <a:r>
              <a:rPr lang="en-GB" i="1" dirty="0"/>
              <a:t>managed/didn’t manage </a:t>
            </a:r>
            <a:r>
              <a:rPr lang="en-GB" dirty="0"/>
              <a:t>to open the door. -&gt; John tried to open the door.</a:t>
            </a:r>
          </a:p>
          <a:p>
            <a:endParaRPr lang="en-GB" dirty="0"/>
          </a:p>
          <a:p>
            <a:r>
              <a:rPr lang="en-GB" dirty="0"/>
              <a:t>4. Change of state verbs: </a:t>
            </a:r>
            <a:r>
              <a:rPr lang="en-GB" i="1" dirty="0"/>
              <a:t>stop, began, continue, return (from), finish, carry on</a:t>
            </a:r>
          </a:p>
          <a:p>
            <a:r>
              <a:rPr lang="en-GB" dirty="0"/>
              <a:t>Joan </a:t>
            </a:r>
            <a:r>
              <a:rPr lang="en-GB" i="1" dirty="0"/>
              <a:t>began/didn’t began </a:t>
            </a:r>
            <a:r>
              <a:rPr lang="en-GB" dirty="0"/>
              <a:t>to beat her husband.</a:t>
            </a:r>
          </a:p>
          <a:p>
            <a:r>
              <a:rPr lang="en-GB" dirty="0"/>
              <a:t>-&gt; Joan hadn’t been beating her husband</a:t>
            </a:r>
            <a:r>
              <a:rPr lang="en-GB" i="1" dirty="0"/>
              <a:t>.</a:t>
            </a:r>
          </a:p>
          <a:p>
            <a:endParaRPr lang="en-GB" i="1" dirty="0"/>
          </a:p>
          <a:p>
            <a:endParaRPr lang="en-GB" i="1" dirty="0"/>
          </a:p>
          <a:p>
            <a:r>
              <a:rPr lang="en-GB" sz="1000" dirty="0"/>
              <a:t>(Levinson 1983: 181-181)</a:t>
            </a:r>
            <a:endParaRPr lang="en-DE" sz="1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32F02-1289-4BF9-A2EB-B5754223F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4794946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BAAB-5FCC-48A2-AA01-97DD20189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Presupposition triggers (choice)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6AFAC-1569-4646-8608-C5979FB72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5. Temporal clauses: </a:t>
            </a:r>
            <a:r>
              <a:rPr lang="en-GB" i="1" dirty="0"/>
              <a:t>since, after, while</a:t>
            </a:r>
          </a:p>
          <a:p>
            <a:r>
              <a:rPr lang="en-GB" i="1" dirty="0"/>
              <a:t>Since</a:t>
            </a:r>
            <a:r>
              <a:rPr lang="en-GB" dirty="0"/>
              <a:t> Churchill died, we’ve lacked/haven’t lacked a leader.  -&gt; Churchill died.</a:t>
            </a:r>
          </a:p>
          <a:p>
            <a:endParaRPr lang="en-GB" dirty="0"/>
          </a:p>
          <a:p>
            <a:r>
              <a:rPr lang="en-GB" dirty="0"/>
              <a:t>6. Iteratives: </a:t>
            </a:r>
            <a:r>
              <a:rPr lang="en-GB" i="1" dirty="0"/>
              <a:t>another time, again, to come back, repeat, for the nth time, restore</a:t>
            </a:r>
          </a:p>
          <a:p>
            <a:r>
              <a:rPr lang="en-GB" dirty="0"/>
              <a:t>Carter </a:t>
            </a:r>
            <a:r>
              <a:rPr lang="en-GB" i="1" dirty="0"/>
              <a:t>returned/didn’t return </a:t>
            </a:r>
            <a:r>
              <a:rPr lang="en-GB" dirty="0"/>
              <a:t>to power -&gt; Carter held power before.</a:t>
            </a:r>
          </a:p>
          <a:p>
            <a:endParaRPr lang="en-GB" dirty="0"/>
          </a:p>
          <a:p>
            <a:r>
              <a:rPr lang="en-GB" dirty="0"/>
              <a:t>7. Cleft sentences and pseudo-cleft sentences:</a:t>
            </a:r>
          </a:p>
          <a:p>
            <a:r>
              <a:rPr lang="en-GB" dirty="0"/>
              <a:t>It </a:t>
            </a:r>
            <a:r>
              <a:rPr lang="en-GB" i="1" dirty="0"/>
              <a:t>was/wasn’t </a:t>
            </a:r>
            <a:r>
              <a:rPr lang="en-GB" dirty="0"/>
              <a:t>Henry that kissed Rosie -&gt; someone kissed Rosie</a:t>
            </a:r>
          </a:p>
          <a:p>
            <a:r>
              <a:rPr lang="en-GB" dirty="0"/>
              <a:t>What John </a:t>
            </a:r>
            <a:r>
              <a:rPr lang="en-GB" i="1" dirty="0"/>
              <a:t>lost/didn’t lost </a:t>
            </a:r>
            <a:r>
              <a:rPr lang="en-GB" dirty="0"/>
              <a:t>was his wallet. -&gt; John lost something. (pseudo-cleft) </a:t>
            </a:r>
          </a:p>
          <a:p>
            <a:endParaRPr lang="en-GB" dirty="0"/>
          </a:p>
          <a:p>
            <a:r>
              <a:rPr lang="en-GB" dirty="0"/>
              <a:t>(Levinson 1983</a:t>
            </a:r>
            <a:r>
              <a:rPr lang="en-GB"/>
              <a:t>: 182-184)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598DC-3BAB-4824-93BE-09878F903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1637372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B9A76-31C0-4421-8A21-C5BD3040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Difference between presupposition and entailment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EABF3-EE91-4CE3-A4BA-4AF139281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solidFill>
                  <a:srgbClr val="1D1D1B"/>
                </a:solidFill>
              </a:rPr>
              <a:t>“(…) presuppositions also hold true when the presupposing sentence is negated”</a:t>
            </a:r>
          </a:p>
          <a:p>
            <a:pPr algn="l"/>
            <a:endParaRPr lang="en-GB" dirty="0">
              <a:solidFill>
                <a:srgbClr val="1D1D1B"/>
              </a:solidFill>
            </a:endParaRPr>
          </a:p>
          <a:p>
            <a:pPr algn="l"/>
            <a:endParaRPr lang="en-GB" dirty="0">
              <a:solidFill>
                <a:srgbClr val="1D1D1B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278BCB-26A4-4DBE-8B78-66C5D1E69B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ACEDEE-596B-4152-A3C3-151E5E877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2757854"/>
            <a:ext cx="6924675" cy="2133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09D860-7C82-464D-BA11-2E0EC7E3CB23}"/>
              </a:ext>
            </a:extLst>
          </p:cNvPr>
          <p:cNvSpPr txBox="1"/>
          <p:nvPr/>
        </p:nvSpPr>
        <p:spPr>
          <a:xfrm>
            <a:off x="423862" y="4979150"/>
            <a:ext cx="39917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(</a:t>
            </a:r>
            <a:r>
              <a:rPr lang="en-GB" sz="1000" dirty="0" err="1"/>
              <a:t>Bieswanger</a:t>
            </a:r>
            <a:r>
              <a:rPr lang="en-GB" sz="1000" dirty="0"/>
              <a:t> &amp; Becker 2017: 147)</a:t>
            </a:r>
            <a:endParaRPr lang="en-DE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67E4EB-1779-442F-99F3-C02D75B278FD}"/>
              </a:ext>
            </a:extLst>
          </p:cNvPr>
          <p:cNvSpPr txBox="1"/>
          <p:nvPr/>
        </p:nvSpPr>
        <p:spPr>
          <a:xfrm>
            <a:off x="423862" y="5665233"/>
            <a:ext cx="5803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Presuppositions aren’t part of the truth-conditional content.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85808842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765" y="1400717"/>
            <a:ext cx="8858006" cy="1426112"/>
          </a:xfrm>
        </p:spPr>
        <p:txBody>
          <a:bodyPr/>
          <a:lstStyle/>
          <a:p>
            <a:br>
              <a:rPr lang="de-DE" sz="4000" b="1" dirty="0"/>
            </a:br>
            <a:r>
              <a:rPr lang="de-DE" sz="4000" b="1" dirty="0" err="1"/>
              <a:t>Recap</a:t>
            </a:r>
            <a:r>
              <a:rPr lang="de-DE" sz="4000" b="1" dirty="0"/>
              <a:t>: </a:t>
            </a:r>
            <a:r>
              <a:rPr lang="de-DE" sz="3600" b="1" dirty="0" err="1"/>
              <a:t>Clause</a:t>
            </a:r>
            <a:r>
              <a:rPr lang="de-DE" sz="3600" b="1" dirty="0"/>
              <a:t> </a:t>
            </a:r>
            <a:r>
              <a:rPr lang="pl-PL" sz="3600" b="1" dirty="0"/>
              <a:t>p</a:t>
            </a:r>
            <a:r>
              <a:rPr lang="de-DE" sz="3600" b="1" dirty="0" err="1"/>
              <a:t>atterns</a:t>
            </a:r>
            <a:r>
              <a:rPr lang="pl-PL" sz="3600" b="1" dirty="0"/>
              <a:t> &amp; </a:t>
            </a:r>
            <a:r>
              <a:rPr lang="pl-PL" sz="3600" b="1" dirty="0" err="1"/>
              <a:t>semantic</a:t>
            </a:r>
            <a:r>
              <a:rPr lang="pl-PL" sz="3600" b="1" dirty="0"/>
              <a:t> </a:t>
            </a:r>
            <a:r>
              <a:rPr lang="pl-PL" sz="3600" b="1" dirty="0" err="1"/>
              <a:t>roles</a:t>
            </a:r>
            <a:br>
              <a:rPr lang="de-DE" sz="3600" b="1" dirty="0"/>
            </a:br>
            <a:r>
              <a:rPr lang="de-DE" sz="4800" b="0" dirty="0">
                <a:solidFill>
                  <a:srgbClr val="99CC00"/>
                </a:solidFill>
                <a:latin typeface="Arial"/>
                <a:cs typeface="Arial"/>
              </a:rPr>
              <a:t>―</a:t>
            </a:r>
            <a:endParaRPr lang="de-DE" sz="4800" b="0" dirty="0">
              <a:solidFill>
                <a:srgbClr val="99CC0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Introduction to Linguistics: </a:t>
            </a:r>
            <a:r>
              <a:rPr lang="en-GB" dirty="0"/>
              <a:t>Semantics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6479660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E0F77-8655-454C-BB39-17D8EF81E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98803"/>
            <a:ext cx="8642350" cy="856800"/>
          </a:xfrm>
        </p:spPr>
        <p:txBody>
          <a:bodyPr/>
          <a:lstStyle/>
          <a:p>
            <a:r>
              <a:rPr lang="en-GB" b="1" dirty="0"/>
              <a:t>Information structure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873AD-BDD8-4FFF-94E1-AD6C46793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645314"/>
            <a:ext cx="8642350" cy="4313208"/>
          </a:xfrm>
        </p:spPr>
        <p:txBody>
          <a:bodyPr/>
          <a:lstStyle/>
          <a:p>
            <a:pPr algn="just"/>
            <a:r>
              <a:rPr lang="en-GB" sz="1600" b="1" i="0" u="none" strike="noStrike" baseline="0" dirty="0"/>
              <a:t>“Information structure: </a:t>
            </a:r>
            <a:r>
              <a:rPr lang="en-GB" sz="1600" b="0" i="0" u="none" strike="noStrike" baseline="0" dirty="0"/>
              <a:t>The linguistic marking of a speaker’s assumptions about the knowledge surrounding a conversation, in particular the distinction between shared assumptions and new information. This distinction is sometimes termed given versus new information. Another distinction in information structure is between </a:t>
            </a:r>
            <a:r>
              <a:rPr lang="en-GB" sz="1600" b="1" i="0" u="none" strike="noStrike" baseline="0" dirty="0"/>
              <a:t>focus </a:t>
            </a:r>
            <a:r>
              <a:rPr lang="en-GB" sz="1600" b="0" i="0" u="none" strike="noStrike" baseline="0" dirty="0"/>
              <a:t>and </a:t>
            </a:r>
            <a:r>
              <a:rPr lang="en-GB" sz="1600" b="1" i="0" u="none" strike="noStrike" baseline="0" dirty="0"/>
              <a:t>topic” </a:t>
            </a:r>
            <a:r>
              <a:rPr lang="en-GB" sz="1600" b="0" i="0" u="none" strike="noStrike" baseline="0" dirty="0"/>
              <a:t>(Saeed 2016: 444).</a:t>
            </a:r>
            <a:endParaRPr lang="en-GB" sz="1600" b="1" i="0" u="none" strike="noStrike" baseline="0" dirty="0"/>
          </a:p>
          <a:p>
            <a:pPr algn="just"/>
            <a:endParaRPr lang="en-GB" sz="1600" b="1" dirty="0"/>
          </a:p>
          <a:p>
            <a:pPr algn="just"/>
            <a:r>
              <a:rPr lang="en-GB" sz="1600" b="1" i="0" u="none" strike="noStrike" baseline="0" dirty="0"/>
              <a:t>“Focus: </a:t>
            </a:r>
            <a:r>
              <a:rPr lang="en-GB" sz="1600" i="0" u="none" strike="noStrike" baseline="0" dirty="0"/>
              <a:t>(…). I</a:t>
            </a:r>
            <a:r>
              <a:rPr lang="en-GB" sz="1600" b="0" i="0" u="none" strike="noStrike" baseline="0" dirty="0"/>
              <a:t>n information structure it can refer to new information that is marked as most salient by the particular mechanisms of a language, e.g. intonation, syntactic structure, or specific morphemes.” (ibid., p. 442).</a:t>
            </a:r>
            <a:endParaRPr lang="en-GB" sz="1600" b="1" dirty="0"/>
          </a:p>
          <a:p>
            <a:pPr algn="l"/>
            <a:endParaRPr lang="en-GB" sz="1600" b="1" i="0" u="none" strike="noStrike" baseline="0" dirty="0"/>
          </a:p>
          <a:p>
            <a:pPr algn="l"/>
            <a:r>
              <a:rPr lang="en-GB" sz="1600" b="1" i="0" u="none" strike="noStrike" baseline="0" dirty="0"/>
              <a:t>“Topic: </a:t>
            </a:r>
            <a:r>
              <a:rPr lang="en-GB" sz="1600" b="0" i="0" u="none" strike="noStrike" baseline="0" dirty="0"/>
              <a:t>This term has several uses in linguistics. In information structure it is used at sentence level for a sentence constituent in languages that mark a topic/focus or a </a:t>
            </a:r>
            <a:r>
              <a:rPr lang="en-GB" sz="1600" b="1" i="0" u="none" strike="noStrike" baseline="0" dirty="0"/>
              <a:t>topic/comment </a:t>
            </a:r>
            <a:r>
              <a:rPr lang="en-GB" sz="1600" b="0" i="0" u="none" strike="noStrike" baseline="0" dirty="0"/>
              <a:t>distinction by syntactic structure or special morphemes. At a higher level the term is used for a unifying element in the unfolding structure of discourse, the discourse topic, which is what participants understand the discourse or conversation to be about” (ibid., p. 455)</a:t>
            </a:r>
            <a:endParaRPr lang="en-GB" sz="1600" b="1" dirty="0"/>
          </a:p>
          <a:p>
            <a:pPr algn="just"/>
            <a:endParaRPr lang="en-GB" sz="1600" b="1" dirty="0"/>
          </a:p>
          <a:p>
            <a:pPr algn="just"/>
            <a:r>
              <a:rPr lang="en-GB" sz="1600" b="1" i="0" u="none" strike="noStrike" baseline="0" dirty="0"/>
              <a:t>“Topic/comment structure: </a:t>
            </a:r>
            <a:r>
              <a:rPr lang="en-GB" sz="1600" b="0" i="0" u="none" strike="noStrike" baseline="0" dirty="0"/>
              <a:t>The proposal that some languages, e.g. Chinese, Japanese, present a sentence structure that distinguishes between a topic, which is what the sentence is about and that links to the previous discourse, and the comment about the topic, which is new information. Some writers see the traditional subject-predicate sentence division as a subset of this distinction” (ibid.)</a:t>
            </a:r>
            <a:endParaRPr lang="en-DE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4DC9FE-832D-495E-834D-5CC6020F9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3301578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75C14-8767-4C45-902D-A307AE30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79" y="431106"/>
            <a:ext cx="8642350" cy="856800"/>
          </a:xfrm>
        </p:spPr>
        <p:txBody>
          <a:bodyPr/>
          <a:lstStyle/>
          <a:p>
            <a:r>
              <a:rPr lang="en-GB" dirty="0"/>
              <a:t>Topic, focus, comment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DB279-34AC-4CC2-9379-DDB721CD4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79" y="1287906"/>
            <a:ext cx="8642350" cy="4313208"/>
          </a:xfrm>
        </p:spPr>
        <p:txBody>
          <a:bodyPr/>
          <a:lstStyle/>
          <a:p>
            <a:pPr algn="just"/>
            <a:r>
              <a:rPr lang="en-GB" dirty="0">
                <a:solidFill>
                  <a:schemeClr val="tx1"/>
                </a:solidFill>
              </a:rPr>
              <a:t>Topic: “what the clause is about” (Cormack &amp; Smith 2000: 387)</a:t>
            </a:r>
          </a:p>
          <a:p>
            <a:pPr algn="just"/>
            <a:endParaRPr lang="en-GB" dirty="0">
              <a:solidFill>
                <a:schemeClr val="tx1"/>
              </a:solidFill>
            </a:endParaRPr>
          </a:p>
          <a:p>
            <a:pPr algn="just"/>
            <a:r>
              <a:rPr lang="en-GB" dirty="0">
                <a:solidFill>
                  <a:schemeClr val="tx1"/>
                </a:solidFill>
              </a:rPr>
              <a:t>Focus: “(…) </a:t>
            </a:r>
            <a:r>
              <a:rPr lang="en-GB" b="0" i="0" dirty="0">
                <a:solidFill>
                  <a:schemeClr val="tx1"/>
                </a:solidFill>
                <a:effectLst/>
              </a:rPr>
              <a:t>‘focus’ refers to the portion of an utterance which is especially informative or important within the context, and which is marked as such via some linguistic means (…): Focus can be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signaled</a:t>
            </a:r>
            <a:r>
              <a:rPr lang="en-GB" b="0" i="0" dirty="0">
                <a:solidFill>
                  <a:schemeClr val="tx1"/>
                </a:solidFill>
                <a:effectLst/>
              </a:rPr>
              <a:t> prosodically (e.g., in the form of a strong pitch accent), syntactically (e.g., by moving focused phrases to a special position in the sentence), or morphologically (e.g., by appending a special affix to focused elements), with different crosslinguistic focus marking strategies often carrying slightly different restrictions on their use.” (Pragmatics of Focus, 2021)</a:t>
            </a:r>
          </a:p>
          <a:p>
            <a:endParaRPr lang="en-GB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22542-8C8D-4C4B-A36D-788FA310E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4410653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75C14-8767-4C45-902D-A307AE30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79" y="431106"/>
            <a:ext cx="8642350" cy="856800"/>
          </a:xfrm>
        </p:spPr>
        <p:txBody>
          <a:bodyPr/>
          <a:lstStyle/>
          <a:p>
            <a:r>
              <a:rPr lang="en-GB" dirty="0"/>
              <a:t>Topic, focus, comment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DB279-34AC-4CC2-9379-DDB721CD4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79" y="1287906"/>
            <a:ext cx="8642350" cy="4313208"/>
          </a:xfrm>
        </p:spPr>
        <p:txBody>
          <a:bodyPr/>
          <a:lstStyle/>
          <a:p>
            <a:r>
              <a:rPr lang="en-GB" dirty="0">
                <a:solidFill>
                  <a:srgbClr val="2A2A2A"/>
                </a:solidFill>
              </a:rPr>
              <a:t>Example (an ordinary declarative sentence):</a:t>
            </a:r>
          </a:p>
          <a:p>
            <a:endParaRPr lang="en-GB" sz="1400" dirty="0">
              <a:solidFill>
                <a:srgbClr val="2A2A2A"/>
              </a:solidFill>
            </a:endParaRPr>
          </a:p>
          <a:p>
            <a:r>
              <a:rPr lang="en-GB" sz="2400" dirty="0">
                <a:solidFill>
                  <a:srgbClr val="2A2A2A"/>
                </a:solidFill>
              </a:rPr>
              <a:t>[He] </a:t>
            </a:r>
            <a:r>
              <a:rPr lang="en-GB" sz="1400" dirty="0">
                <a:solidFill>
                  <a:srgbClr val="2A2A2A"/>
                </a:solidFill>
              </a:rPr>
              <a:t>Topic</a:t>
            </a:r>
            <a:r>
              <a:rPr lang="en-GB" sz="2400" dirty="0">
                <a:solidFill>
                  <a:srgbClr val="2A2A2A"/>
                </a:solidFill>
              </a:rPr>
              <a:t> [married her[in 1968]</a:t>
            </a:r>
            <a:r>
              <a:rPr lang="en-GB" sz="1400" dirty="0">
                <a:solidFill>
                  <a:srgbClr val="2A2A2A"/>
                </a:solidFill>
              </a:rPr>
              <a:t>Focus</a:t>
            </a:r>
            <a:r>
              <a:rPr lang="en-GB" sz="2400" dirty="0">
                <a:solidFill>
                  <a:srgbClr val="2A2A2A"/>
                </a:solidFill>
              </a:rPr>
              <a:t>]]</a:t>
            </a:r>
            <a:r>
              <a:rPr lang="en-GB" sz="1400" dirty="0">
                <a:solidFill>
                  <a:srgbClr val="2A2A2A"/>
                </a:solidFill>
              </a:rPr>
              <a:t>Comment</a:t>
            </a:r>
          </a:p>
          <a:p>
            <a:endParaRPr lang="en-GB" sz="1400" dirty="0">
              <a:solidFill>
                <a:srgbClr val="2A2A2A"/>
              </a:solidFill>
            </a:endParaRPr>
          </a:p>
          <a:p>
            <a:r>
              <a:rPr lang="en-GB" sz="1400" dirty="0">
                <a:solidFill>
                  <a:srgbClr val="2A2A2A"/>
                </a:solidFill>
              </a:rPr>
              <a:t>he  = Topic</a:t>
            </a:r>
          </a:p>
          <a:p>
            <a:r>
              <a:rPr lang="en-GB" sz="1400" dirty="0">
                <a:solidFill>
                  <a:srgbClr val="2A2A2A"/>
                </a:solidFill>
              </a:rPr>
              <a:t>married her in 1968 = Comment</a:t>
            </a:r>
          </a:p>
          <a:p>
            <a:r>
              <a:rPr lang="en-GB" sz="1400" dirty="0">
                <a:solidFill>
                  <a:srgbClr val="2A2A2A"/>
                </a:solidFill>
              </a:rPr>
              <a:t>in 1968 = Focus  </a:t>
            </a:r>
          </a:p>
          <a:p>
            <a:endParaRPr lang="en-GB" sz="1400" dirty="0">
              <a:solidFill>
                <a:srgbClr val="2A2A2A"/>
              </a:solidFill>
            </a:endParaRPr>
          </a:p>
          <a:p>
            <a:endParaRPr lang="en-GB" sz="2400" dirty="0">
              <a:solidFill>
                <a:srgbClr val="2A2A2A"/>
              </a:solidFill>
            </a:endParaRPr>
          </a:p>
          <a:p>
            <a:r>
              <a:rPr lang="en-GB" sz="2400" dirty="0">
                <a:solidFill>
                  <a:srgbClr val="2A2A2A"/>
                </a:solidFill>
              </a:rPr>
              <a:t>[He]</a:t>
            </a:r>
            <a:r>
              <a:rPr lang="en-GB" sz="1400" dirty="0">
                <a:solidFill>
                  <a:srgbClr val="2A2A2A"/>
                </a:solidFill>
              </a:rPr>
              <a:t>Topic</a:t>
            </a:r>
            <a:r>
              <a:rPr lang="en-GB" sz="2400" dirty="0">
                <a:solidFill>
                  <a:srgbClr val="2A2A2A"/>
                </a:solidFill>
              </a:rPr>
              <a:t> [married her]</a:t>
            </a:r>
            <a:r>
              <a:rPr lang="en-GB" sz="1400" dirty="0">
                <a:solidFill>
                  <a:srgbClr val="2A2A2A"/>
                </a:solidFill>
              </a:rPr>
              <a:t>Comment</a:t>
            </a:r>
            <a:r>
              <a:rPr lang="en-GB" sz="2400" dirty="0">
                <a:solidFill>
                  <a:srgbClr val="2A2A2A"/>
                </a:solidFill>
              </a:rPr>
              <a:t>.</a:t>
            </a:r>
          </a:p>
          <a:p>
            <a:endParaRPr lang="en-GB" sz="1400" dirty="0">
              <a:solidFill>
                <a:srgbClr val="2A2A2A"/>
              </a:solidFill>
            </a:endParaRPr>
          </a:p>
          <a:p>
            <a:endParaRPr lang="en-GB" sz="1400" dirty="0">
              <a:solidFill>
                <a:srgbClr val="2A2A2A"/>
              </a:solidFill>
            </a:endParaRPr>
          </a:p>
          <a:p>
            <a:endParaRPr lang="en-GB" sz="1400" dirty="0">
              <a:solidFill>
                <a:srgbClr val="2A2A2A"/>
              </a:solidFill>
            </a:endParaRPr>
          </a:p>
          <a:p>
            <a:r>
              <a:rPr lang="en-GB" sz="1400" dirty="0">
                <a:solidFill>
                  <a:srgbClr val="2A2A2A"/>
                </a:solidFill>
              </a:rPr>
              <a:t>(</a:t>
            </a:r>
            <a:r>
              <a:rPr lang="en-GB" sz="1400" dirty="0" err="1">
                <a:solidFill>
                  <a:srgbClr val="2A2A2A"/>
                </a:solidFill>
              </a:rPr>
              <a:t>Krifka</a:t>
            </a:r>
            <a:r>
              <a:rPr lang="en-GB" sz="1400" dirty="0">
                <a:solidFill>
                  <a:srgbClr val="2A2A2A"/>
                </a:solidFill>
              </a:rPr>
              <a:t> 2007: 42)</a:t>
            </a: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GB" sz="1400" dirty="0">
              <a:solidFill>
                <a:srgbClr val="2A2A2A"/>
              </a:solidFill>
              <a:latin typeface="Merriweather"/>
            </a:endParaRPr>
          </a:p>
          <a:p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22542-8C8D-4C4B-A36D-788FA310E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1266767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B678-F774-417F-8405-7F5864862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Passive voice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B5BD5-B1B5-43EB-88A6-68CEE3096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The dog </a:t>
            </a:r>
            <a:r>
              <a:rPr lang="en-GB" dirty="0"/>
              <a:t>chased the cat. </a:t>
            </a:r>
          </a:p>
          <a:p>
            <a:endParaRPr lang="en-GB" dirty="0"/>
          </a:p>
          <a:p>
            <a:r>
              <a:rPr lang="en-GB" i="1" dirty="0"/>
              <a:t>The cat </a:t>
            </a:r>
            <a:r>
              <a:rPr lang="en-GB" dirty="0"/>
              <a:t>was chased by the dog.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C28BE-3264-43E4-9EED-462FA5993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0034129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7F358-C001-4A69-BA54-FE6EE5C0B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Cleft sentences</a:t>
            </a:r>
            <a:endParaRPr lang="en-D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40250-EA47-41AB-BB43-A3296A691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598643"/>
            <a:ext cx="8642350" cy="4313208"/>
          </a:xfrm>
        </p:spPr>
        <p:txBody>
          <a:bodyPr/>
          <a:lstStyle/>
          <a:p>
            <a:endParaRPr lang="en-GB" i="1" dirty="0"/>
          </a:p>
          <a:p>
            <a:r>
              <a:rPr lang="en-GB" dirty="0"/>
              <a:t>Some types:</a:t>
            </a:r>
          </a:p>
          <a:p>
            <a:r>
              <a:rPr lang="en-GB" dirty="0"/>
              <a:t>It-cleft: It is linguistics that we should study.</a:t>
            </a:r>
          </a:p>
          <a:p>
            <a:r>
              <a:rPr lang="en-GB" dirty="0" err="1"/>
              <a:t>Wh</a:t>
            </a:r>
            <a:r>
              <a:rPr lang="en-GB" dirty="0"/>
              <a:t>-cleft (also called pseudo-cleft): What we should do is study linguistics.</a:t>
            </a:r>
          </a:p>
          <a:p>
            <a:endParaRPr lang="en-GB" dirty="0"/>
          </a:p>
          <a:p>
            <a:r>
              <a:rPr lang="en-GB" dirty="0">
                <a:solidFill>
                  <a:schemeClr val="tx1"/>
                </a:solidFill>
              </a:rPr>
              <a:t>(Lambrecht 2001; c</a:t>
            </a:r>
            <a:r>
              <a:rPr lang="en-GB" b="0" i="0" dirty="0">
                <a:solidFill>
                  <a:schemeClr val="tx1"/>
                </a:solidFill>
                <a:effectLst/>
                <a:latin typeface="Open Sans"/>
              </a:rPr>
              <a:t>left sentences | </a:t>
            </a:r>
            <a:r>
              <a:rPr lang="en-GB" b="0" i="0" dirty="0" err="1">
                <a:solidFill>
                  <a:schemeClr val="tx1"/>
                </a:solidFill>
                <a:effectLst/>
                <a:latin typeface="Open Sans"/>
              </a:rPr>
              <a:t>Grammaring</a:t>
            </a:r>
            <a:r>
              <a:rPr lang="en-GB" b="0" i="0" dirty="0">
                <a:solidFill>
                  <a:schemeClr val="tx1"/>
                </a:solidFill>
                <a:effectLst/>
                <a:latin typeface="Open Sans"/>
              </a:rPr>
              <a:t>, 2021).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80F062-41E5-4C82-8164-769A4F169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Name Nachname | XX.XX.2017 | Hier steht der Veranstaltungsname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4158657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8E0A84-8E6E-4D78-AC6E-4CAA5C506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32165"/>
            <a:ext cx="8642350" cy="856800"/>
          </a:xfrm>
        </p:spPr>
        <p:txBody>
          <a:bodyPr/>
          <a:lstStyle/>
          <a:p>
            <a:r>
              <a:rPr lang="pl-PL" b="1" dirty="0" err="1"/>
              <a:t>References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1ACE7D-3860-4FEF-987C-6822E3312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676868"/>
            <a:ext cx="8642350" cy="4313208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solidFill>
                  <a:schemeClr val="tx1"/>
                </a:solidFill>
              </a:rPr>
              <a:t>Bieswanger</a:t>
            </a:r>
            <a:r>
              <a:rPr lang="en-US" sz="1600" dirty="0">
                <a:solidFill>
                  <a:schemeClr val="tx1"/>
                </a:solidFill>
              </a:rPr>
              <a:t>, Markus &amp; Annette Becker. 2017. </a:t>
            </a:r>
            <a:r>
              <a:rPr lang="en-US" sz="1600" i="1" dirty="0">
                <a:solidFill>
                  <a:schemeClr val="tx1"/>
                </a:solidFill>
              </a:rPr>
              <a:t>Introduction to English linguistics</a:t>
            </a:r>
            <a:r>
              <a:rPr lang="en-US" sz="1600" dirty="0">
                <a:solidFill>
                  <a:schemeClr val="tx1"/>
                </a:solidFill>
              </a:rPr>
              <a:t>. Tübingen: </a:t>
            </a:r>
            <a:r>
              <a:rPr lang="en-US" sz="1600" dirty="0" err="1">
                <a:solidFill>
                  <a:schemeClr val="tx1"/>
                </a:solidFill>
              </a:rPr>
              <a:t>Francke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pl-PL" sz="1600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b="0" i="0" dirty="0">
                <a:solidFill>
                  <a:schemeClr val="tx1"/>
                </a:solidFill>
                <a:effectLst/>
              </a:rPr>
              <a:t>Cormack, A., &amp; Smith, N. 2000. Fronting: The syntax and pragmatics of 'focus' and 'topic’. Computer Science, 387-416.</a:t>
            </a:r>
            <a:endParaRPr lang="en-US" sz="1600" dirty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Cruse, Alan. 2006. </a:t>
            </a:r>
            <a:r>
              <a:rPr lang="en-US" sz="1600" i="1" dirty="0"/>
              <a:t>A Glossary of Semantics and Pragmatics. </a:t>
            </a:r>
            <a:r>
              <a:rPr lang="en-US" sz="1600" dirty="0"/>
              <a:t>Edinburgh: Edinburgh University Press</a:t>
            </a:r>
            <a:r>
              <a:rPr lang="pl-PL" sz="1600" dirty="0"/>
              <a:t>.</a:t>
            </a:r>
            <a:r>
              <a:rPr lang="en-US" sz="1600" dirty="0"/>
              <a:t> </a:t>
            </a: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b="0" i="0" dirty="0">
                <a:solidFill>
                  <a:srgbClr val="000000"/>
                </a:solidFill>
                <a:effectLst/>
                <a:latin typeface="Open Sans"/>
              </a:rPr>
              <a:t>Grammaring.com. 2021. </a:t>
            </a:r>
            <a:r>
              <a:rPr lang="en-GB" sz="1600" b="0" i="1" dirty="0">
                <a:solidFill>
                  <a:srgbClr val="000000"/>
                </a:solidFill>
                <a:effectLst/>
                <a:latin typeface="Open Sans"/>
              </a:rPr>
              <a:t>Cleft Sentences | </a:t>
            </a:r>
            <a:r>
              <a:rPr lang="en-GB" sz="1600" b="0" i="1" dirty="0" err="1">
                <a:solidFill>
                  <a:srgbClr val="000000"/>
                </a:solidFill>
                <a:effectLst/>
                <a:latin typeface="Open Sans"/>
              </a:rPr>
              <a:t>Grammaring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Open Sans"/>
              </a:rPr>
              <a:t>. &lt;https://www.grammaring.com/cleft-sentences&gt; [16 January 2021].</a:t>
            </a:r>
            <a:endParaRPr lang="de-DE" sz="1600" dirty="0"/>
          </a:p>
          <a:p>
            <a:pPr marL="342900" indent="-342900">
              <a:buFont typeface="+mj-lt"/>
              <a:buAutoNum type="arabicPeriod"/>
            </a:pPr>
            <a:r>
              <a:rPr lang="de-DE" sz="1600" dirty="0"/>
              <a:t>Kortmann, Bern. 2010. </a:t>
            </a:r>
            <a:r>
              <a:rPr lang="en-GB" sz="1600" i="1" dirty="0"/>
              <a:t>Linguistics</a:t>
            </a:r>
            <a:r>
              <a:rPr lang="de-DE" sz="1600" i="1" dirty="0"/>
              <a:t>: Essential. </a:t>
            </a:r>
            <a:r>
              <a:rPr lang="de-DE" sz="1600" dirty="0"/>
              <a:t>Berlin: Cornelsen.</a:t>
            </a:r>
            <a:endParaRPr lang="pl-PL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Krifka</a:t>
            </a:r>
            <a:r>
              <a:rPr lang="en-US" sz="1600" dirty="0"/>
              <a:t>, Manfred. 2007. Basic Notions of Information Structure, </a:t>
            </a:r>
            <a:r>
              <a:rPr lang="en-GB" sz="1600" i="0" u="none" strike="noStrike" baseline="0" dirty="0"/>
              <a:t>Interdisciplinary Studies on Information Structure 6 (2007): 13–55.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Lambrecht, </a:t>
            </a:r>
            <a:r>
              <a:rPr lang="en-US" sz="1600" dirty="0" err="1"/>
              <a:t>Knud</a:t>
            </a:r>
            <a:r>
              <a:rPr lang="en-US" sz="1600" dirty="0"/>
              <a:t>. 2001. Framework for the analysis of cleft constructions, </a:t>
            </a:r>
            <a:r>
              <a:rPr lang="en-GB" sz="1600" b="0" i="1" u="none" strike="noStrike" baseline="0" dirty="0"/>
              <a:t>Linguistics </a:t>
            </a:r>
            <a:r>
              <a:rPr lang="en-GB" sz="1600" b="0" i="0" u="none" strike="noStrike" baseline="0" dirty="0"/>
              <a:t>39–3 (2001), 463–516.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Levinson, C, Stephen. 1983. </a:t>
            </a:r>
            <a:r>
              <a:rPr lang="en-US" sz="1600" i="1" dirty="0"/>
              <a:t>Pragmatics</a:t>
            </a:r>
            <a:r>
              <a:rPr lang="en-US" sz="1600" dirty="0"/>
              <a:t>: CUP: Cambridge.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Mair, Christian. 2012. </a:t>
            </a:r>
            <a:r>
              <a:rPr lang="en-US" sz="1600" i="1" dirty="0"/>
              <a:t>English linguistics: An Introduction. </a:t>
            </a:r>
            <a:r>
              <a:rPr lang="en-US" sz="1600" dirty="0"/>
              <a:t>Tübingen: </a:t>
            </a:r>
            <a:r>
              <a:rPr lang="en-US" sz="1600" dirty="0" err="1"/>
              <a:t>Narr</a:t>
            </a:r>
            <a:r>
              <a:rPr lang="en-US" sz="16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b="0" i="0" dirty="0">
                <a:solidFill>
                  <a:srgbClr val="000000"/>
                </a:solidFill>
                <a:effectLst/>
                <a:latin typeface="Open Sans"/>
              </a:rPr>
              <a:t>Oxford Research </a:t>
            </a:r>
            <a:r>
              <a:rPr lang="en-GB" sz="1600" b="0" i="0" dirty="0" err="1">
                <a:solidFill>
                  <a:srgbClr val="000000"/>
                </a:solidFill>
                <a:effectLst/>
                <a:latin typeface="Open Sans"/>
              </a:rPr>
              <a:t>Encyclopedias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Open Sans"/>
              </a:rPr>
              <a:t>. 2021. </a:t>
            </a:r>
            <a:r>
              <a:rPr lang="en-GB" sz="1600" b="0" i="1" dirty="0">
                <a:solidFill>
                  <a:srgbClr val="000000"/>
                </a:solidFill>
                <a:effectLst/>
                <a:latin typeface="Open Sans"/>
              </a:rPr>
              <a:t>Pragmatics Of Focus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Open Sans"/>
              </a:rPr>
              <a:t>. &lt;https://oxfordre.com/view/10.1093/acrefore/9780199384655.001.0001/acrefore-9780199384655-e-207#:~:text=Summary,such%20via%20some%20linguistic%20means.&gt; [16 January 2021].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Saeed, John I. 2016. </a:t>
            </a:r>
            <a:r>
              <a:rPr lang="en-US" sz="1600" i="1" dirty="0"/>
              <a:t>Semantics. Fourth Edition</a:t>
            </a:r>
            <a:r>
              <a:rPr lang="en-US" sz="1600" dirty="0"/>
              <a:t>. WILEY Blackwell: Oxford.</a:t>
            </a:r>
            <a:endParaRPr lang="pl-PL" sz="16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C19AB6C-049E-41E0-A9DE-C6148556A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</a:t>
            </a:r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Linguistics</a:t>
            </a:r>
            <a:r>
              <a:rPr lang="de-DE" dirty="0"/>
              <a:t>: </a:t>
            </a:r>
            <a:r>
              <a:rPr lang="en-GB" dirty="0"/>
              <a:t>&amp; Semantics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200979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0675-AD80-42C9-ACA8-441DEE4A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7499" y="354023"/>
            <a:ext cx="8642350" cy="704009"/>
          </a:xfrm>
        </p:spPr>
        <p:txBody>
          <a:bodyPr/>
          <a:lstStyle/>
          <a:p>
            <a:pPr algn="ctr"/>
            <a:r>
              <a:rPr lang="en-GB" sz="3000" b="1" dirty="0"/>
              <a:t>Verb </a:t>
            </a:r>
            <a:r>
              <a:rPr lang="pl-PL" sz="3000" b="1" dirty="0" err="1"/>
              <a:t>phrases</a:t>
            </a:r>
            <a:r>
              <a:rPr lang="pl-PL" sz="3000" b="1" dirty="0"/>
              <a:t> &amp; </a:t>
            </a:r>
            <a:r>
              <a:rPr lang="pl-PL" sz="3000" b="1" dirty="0" err="1"/>
              <a:t>verb</a:t>
            </a:r>
            <a:r>
              <a:rPr lang="pl-PL" sz="3000" b="1" dirty="0"/>
              <a:t> </a:t>
            </a:r>
            <a:r>
              <a:rPr lang="pl-PL" sz="3000" b="1" dirty="0" err="1"/>
              <a:t>types</a:t>
            </a:r>
            <a:endParaRPr lang="en-GB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1364F-577A-4E1C-BE5D-9F14F2094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96" y="1163262"/>
            <a:ext cx="8858920" cy="5249570"/>
          </a:xfrm>
        </p:spPr>
        <p:txBody>
          <a:bodyPr/>
          <a:lstStyle/>
          <a:p>
            <a:r>
              <a:rPr lang="en-US" b="1" dirty="0">
                <a:solidFill>
                  <a:srgbClr val="003366"/>
                </a:solidFill>
              </a:rPr>
              <a:t>VERB PHRASES </a:t>
            </a:r>
            <a:r>
              <a:rPr lang="en-US" dirty="0"/>
              <a:t>can be divided into </a:t>
            </a:r>
            <a:r>
              <a:rPr lang="en-US" b="1" dirty="0">
                <a:solidFill>
                  <a:srgbClr val="003366"/>
                </a:solidFill>
              </a:rPr>
              <a:t>SIMPLE &amp; COMPLEX </a:t>
            </a:r>
            <a:r>
              <a:rPr lang="en-US" dirty="0"/>
              <a:t>phrases. The complexity depends on the </a:t>
            </a:r>
            <a:r>
              <a:rPr lang="en-US" b="1" dirty="0">
                <a:solidFill>
                  <a:srgbClr val="003366"/>
                </a:solidFill>
              </a:rPr>
              <a:t>TYPE OF HEAD VERB.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b="1" dirty="0"/>
              <a:t>(S = subject, P=predicate/V = verb, O = object)</a:t>
            </a:r>
            <a:r>
              <a:rPr lang="en-GB" dirty="0"/>
              <a:t>	      </a:t>
            </a:r>
            <a:r>
              <a:rPr lang="en-GB" sz="1400" dirty="0"/>
              <a:t>(</a:t>
            </a:r>
            <a:r>
              <a:rPr lang="en-US" sz="1400" dirty="0"/>
              <a:t>Bieswanger &amp; Becker 2017: 117)</a:t>
            </a:r>
            <a:endParaRPr lang="en-US" sz="1400" b="1" dirty="0">
              <a:solidFill>
                <a:srgbClr val="003366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D3177-C692-4DBB-8C14-76D0BD9DD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Introduction to </a:t>
            </a:r>
            <a:r>
              <a:rPr lang="de-DE" dirty="0" err="1"/>
              <a:t>Linguistics</a:t>
            </a:r>
            <a:r>
              <a:rPr lang="de-DE" dirty="0"/>
              <a:t>:</a:t>
            </a:r>
            <a:r>
              <a:rPr lang="en-GB" dirty="0"/>
              <a:t> Semantics</a:t>
            </a:r>
            <a:endParaRPr lang="de-D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EA5431-1118-4923-97A6-3B7DC73A832E}"/>
              </a:ext>
            </a:extLst>
          </p:cNvPr>
          <p:cNvGraphicFramePr>
            <a:graphicFrameLocks noGrp="1"/>
          </p:cNvGraphicFramePr>
          <p:nvPr/>
        </p:nvGraphicFramePr>
        <p:xfrm>
          <a:off x="176796" y="2095871"/>
          <a:ext cx="8671250" cy="361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274">
                  <a:extLst>
                    <a:ext uri="{9D8B030D-6E8A-4147-A177-3AD203B41FA5}">
                      <a16:colId xmlns:a16="http://schemas.microsoft.com/office/drawing/2014/main" val="2176259490"/>
                    </a:ext>
                  </a:extLst>
                </a:gridCol>
                <a:gridCol w="2094343">
                  <a:extLst>
                    <a:ext uri="{9D8B030D-6E8A-4147-A177-3AD203B41FA5}">
                      <a16:colId xmlns:a16="http://schemas.microsoft.com/office/drawing/2014/main" val="1526762108"/>
                    </a:ext>
                  </a:extLst>
                </a:gridCol>
                <a:gridCol w="1408921">
                  <a:extLst>
                    <a:ext uri="{9D8B030D-6E8A-4147-A177-3AD203B41FA5}">
                      <a16:colId xmlns:a16="http://schemas.microsoft.com/office/drawing/2014/main" val="2796537185"/>
                    </a:ext>
                  </a:extLst>
                </a:gridCol>
                <a:gridCol w="1662782">
                  <a:extLst>
                    <a:ext uri="{9D8B030D-6E8A-4147-A177-3AD203B41FA5}">
                      <a16:colId xmlns:a16="http://schemas.microsoft.com/office/drawing/2014/main" val="3851882126"/>
                    </a:ext>
                  </a:extLst>
                </a:gridCol>
                <a:gridCol w="1573930">
                  <a:extLst>
                    <a:ext uri="{9D8B030D-6E8A-4147-A177-3AD203B41FA5}">
                      <a16:colId xmlns:a16="http://schemas.microsoft.com/office/drawing/2014/main" val="1217517421"/>
                    </a:ext>
                  </a:extLst>
                </a:gridCol>
              </a:tblGrid>
              <a:tr h="846210"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verb</a:t>
                      </a:r>
                      <a:r>
                        <a:rPr lang="pl-PL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type</a:t>
                      </a:r>
                      <a:endParaRPr lang="en-GB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required</a:t>
                      </a:r>
                      <a:r>
                        <a:rPr lang="pl-PL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other</a:t>
                      </a:r>
                      <a:r>
                        <a:rPr lang="pl-PL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constituents</a:t>
                      </a:r>
                      <a:endParaRPr lang="en-GB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example</a:t>
                      </a:r>
                      <a:r>
                        <a:rPr lang="pl-PL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dirty="0" err="1">
                          <a:solidFill>
                            <a:schemeClr val="accent4"/>
                          </a:solidFill>
                        </a:rPr>
                        <a:t>verbs</a:t>
                      </a:r>
                      <a:endParaRPr lang="en-GB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4"/>
                          </a:solidFill>
                        </a:rPr>
                        <a:t>EXAMPLE CLAUSE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4"/>
                          </a:solidFill>
                        </a:rPr>
                        <a:t>CLAUSE PATTERN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736038"/>
                  </a:ext>
                </a:extLst>
              </a:tr>
              <a:tr h="84621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003366"/>
                          </a:solidFill>
                        </a:rPr>
                        <a:t>INTRANSITIVE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sleep,</a:t>
                      </a:r>
                    </a:p>
                    <a:p>
                      <a:pPr algn="ctr"/>
                      <a:r>
                        <a:rPr lang="en-GB" dirty="0"/>
                        <a:t>swim,</a:t>
                      </a:r>
                    </a:p>
                    <a:p>
                      <a:pPr algn="ctr"/>
                      <a:r>
                        <a:rPr lang="en-GB" b="1" dirty="0"/>
                        <a:t>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/>
                        <a:t>She is sleeping.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181072"/>
                  </a:ext>
                </a:extLst>
              </a:tr>
              <a:tr h="84621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003366"/>
                          </a:solidFill>
                        </a:rPr>
                        <a:t>(MONO)</a:t>
                      </a:r>
                    </a:p>
                    <a:p>
                      <a:r>
                        <a:rPr lang="en-GB" b="1" dirty="0">
                          <a:solidFill>
                            <a:srgbClr val="003366"/>
                          </a:solidFill>
                        </a:rPr>
                        <a:t>TRANSITIVE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one object 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like, love,</a:t>
                      </a:r>
                    </a:p>
                    <a:p>
                      <a:pPr algn="ctr"/>
                      <a:r>
                        <a:rPr lang="en-GB" dirty="0"/>
                        <a:t>hate,</a:t>
                      </a:r>
                    </a:p>
                    <a:p>
                      <a:pPr algn="ctr"/>
                      <a:r>
                        <a:rPr lang="en-GB" b="1" dirty="0"/>
                        <a:t>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/>
                        <a:t>I like books.</a:t>
                      </a:r>
                    </a:p>
                    <a:p>
                      <a:pPr algn="ctr"/>
                      <a:r>
                        <a:rPr lang="en-GB" i="1" dirty="0"/>
                        <a:t>She sings a song.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SPO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904343"/>
                  </a:ext>
                </a:extLst>
              </a:tr>
              <a:tr h="936119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003366"/>
                          </a:solidFill>
                        </a:rPr>
                        <a:t>DITRANSITIVE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two object 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give, offer, send,</a:t>
                      </a:r>
                    </a:p>
                    <a:p>
                      <a:pPr algn="ctr"/>
                      <a:r>
                        <a:rPr lang="en-GB" b="1" dirty="0"/>
                        <a:t>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/>
                        <a:t>I sent you flowers.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SPOO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978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77978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947E73-8F71-43E7-B795-7FF89D705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04503"/>
            <a:ext cx="8642350" cy="856800"/>
          </a:xfrm>
        </p:spPr>
        <p:txBody>
          <a:bodyPr/>
          <a:lstStyle/>
          <a:p>
            <a:r>
              <a:rPr lang="pl-PL" b="1" dirty="0" err="1"/>
              <a:t>Additional</a:t>
            </a:r>
            <a:r>
              <a:rPr lang="pl-PL" b="1" dirty="0"/>
              <a:t> </a:t>
            </a:r>
            <a:r>
              <a:rPr lang="pl-PL" b="1" dirty="0" err="1"/>
              <a:t>types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9DB966-2C20-4838-948B-32A51A193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632903"/>
            <a:ext cx="8642350" cy="431320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Copular</a:t>
            </a:r>
            <a:r>
              <a:rPr lang="pl-PL" dirty="0"/>
              <a:t> </a:t>
            </a:r>
            <a:r>
              <a:rPr lang="pl-PL" dirty="0" err="1"/>
              <a:t>verbs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Complex</a:t>
            </a:r>
            <a:r>
              <a:rPr lang="pl-PL" dirty="0"/>
              <a:t> </a:t>
            </a:r>
            <a:r>
              <a:rPr lang="pl-PL" dirty="0" err="1"/>
              <a:t>transitive</a:t>
            </a:r>
            <a:r>
              <a:rPr lang="pl-PL" dirty="0"/>
              <a:t> </a:t>
            </a:r>
            <a:r>
              <a:rPr lang="pl-PL" dirty="0" err="1"/>
              <a:t>verbs</a:t>
            </a: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A9C99DE-6E20-4421-872A-0A3BFF93D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</a:t>
            </a:r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Linguistics</a:t>
            </a:r>
            <a:r>
              <a:rPr lang="de-DE" dirty="0"/>
              <a:t>: </a:t>
            </a:r>
            <a:r>
              <a:rPr lang="en-GB" dirty="0"/>
              <a:t>Semantics</a:t>
            </a:r>
            <a:endParaRPr lang="de-DE" dirty="0"/>
          </a:p>
          <a:p>
            <a:endParaRPr lang="de-DE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0EA02F2-FDBE-49C7-9E56-5EA571ED5DB9}"/>
              </a:ext>
            </a:extLst>
          </p:cNvPr>
          <p:cNvGraphicFramePr>
            <a:graphicFrameLocks noGrp="1"/>
          </p:cNvGraphicFramePr>
          <p:nvPr/>
        </p:nvGraphicFramePr>
        <p:xfrm>
          <a:off x="386057" y="1413653"/>
          <a:ext cx="7549664" cy="4936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416">
                  <a:extLst>
                    <a:ext uri="{9D8B030D-6E8A-4147-A177-3AD203B41FA5}">
                      <a16:colId xmlns:a16="http://schemas.microsoft.com/office/drawing/2014/main" val="2294142259"/>
                    </a:ext>
                  </a:extLst>
                </a:gridCol>
                <a:gridCol w="1887416">
                  <a:extLst>
                    <a:ext uri="{9D8B030D-6E8A-4147-A177-3AD203B41FA5}">
                      <a16:colId xmlns:a16="http://schemas.microsoft.com/office/drawing/2014/main" val="23909968"/>
                    </a:ext>
                  </a:extLst>
                </a:gridCol>
                <a:gridCol w="1887416">
                  <a:extLst>
                    <a:ext uri="{9D8B030D-6E8A-4147-A177-3AD203B41FA5}">
                      <a16:colId xmlns:a16="http://schemas.microsoft.com/office/drawing/2014/main" val="125167857"/>
                    </a:ext>
                  </a:extLst>
                </a:gridCol>
                <a:gridCol w="1887416">
                  <a:extLst>
                    <a:ext uri="{9D8B030D-6E8A-4147-A177-3AD203B41FA5}">
                      <a16:colId xmlns:a16="http://schemas.microsoft.com/office/drawing/2014/main" val="2294755119"/>
                    </a:ext>
                  </a:extLst>
                </a:gridCol>
              </a:tblGrid>
              <a:tr h="913005"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verb</a:t>
                      </a:r>
                      <a:r>
                        <a:rPr lang="pl-PL" b="1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type</a:t>
                      </a:r>
                      <a:endParaRPr lang="pl-PL" b="1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required</a:t>
                      </a:r>
                      <a:r>
                        <a:rPr lang="pl-PL" b="1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other</a:t>
                      </a:r>
                      <a:r>
                        <a:rPr lang="pl-PL" b="1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constituents</a:t>
                      </a:r>
                      <a:endParaRPr lang="pl-PL" b="1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example</a:t>
                      </a:r>
                      <a:r>
                        <a:rPr lang="pl-PL" b="1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verbs</a:t>
                      </a:r>
                      <a:endParaRPr lang="pl-PL" b="1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example</a:t>
                      </a:r>
                      <a:r>
                        <a:rPr lang="pl-PL" b="1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1" dirty="0" err="1">
                          <a:solidFill>
                            <a:schemeClr val="accent4"/>
                          </a:solidFill>
                        </a:rPr>
                        <a:t>clauses</a:t>
                      </a:r>
                      <a:endParaRPr lang="pl-PL" b="1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435806"/>
                  </a:ext>
                </a:extLst>
              </a:tr>
              <a:tr h="804314">
                <a:tc>
                  <a:txBody>
                    <a:bodyPr/>
                    <a:lstStyle/>
                    <a:p>
                      <a:r>
                        <a:rPr lang="pl-PL" dirty="0"/>
                        <a:t>COPULAR/</a:t>
                      </a:r>
                    </a:p>
                    <a:p>
                      <a:r>
                        <a:rPr lang="pl-PL" dirty="0"/>
                        <a:t>LINKING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one </a:t>
                      </a:r>
                      <a:r>
                        <a:rPr lang="pl-PL" dirty="0" err="1"/>
                        <a:t>complement</a:t>
                      </a:r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dirty="0" err="1"/>
                        <a:t>or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an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adverbial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become</a:t>
                      </a:r>
                      <a:r>
                        <a:rPr lang="pl-PL" dirty="0"/>
                        <a:t>, 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He </a:t>
                      </a:r>
                      <a:r>
                        <a:rPr lang="pl-PL" dirty="0" err="1"/>
                        <a:t>became</a:t>
                      </a:r>
                      <a:r>
                        <a:rPr lang="pl-PL" dirty="0"/>
                        <a:t> the </a:t>
                      </a:r>
                      <a:r>
                        <a:rPr lang="pl-PL" dirty="0" err="1"/>
                        <a:t>President</a:t>
                      </a:r>
                      <a:r>
                        <a:rPr lang="pl-PL" dirty="0"/>
                        <a:t> of the United </a:t>
                      </a:r>
                      <a:r>
                        <a:rPr lang="pl-PL" dirty="0" err="1"/>
                        <a:t>States</a:t>
                      </a:r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We </a:t>
                      </a:r>
                      <a:r>
                        <a:rPr lang="pl-PL" dirty="0" err="1"/>
                        <a:t>were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too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early</a:t>
                      </a:r>
                      <a:r>
                        <a:rPr lang="pl-PL" dirty="0"/>
                        <a:t>.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323753"/>
                  </a:ext>
                </a:extLst>
              </a:tr>
              <a:tr h="804314">
                <a:tc>
                  <a:txBody>
                    <a:bodyPr/>
                    <a:lstStyle/>
                    <a:p>
                      <a:r>
                        <a:rPr lang="pl-PL" dirty="0"/>
                        <a:t>COMPLEX TRANSITIVE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one </a:t>
                      </a:r>
                      <a:r>
                        <a:rPr lang="pl-PL" dirty="0" err="1"/>
                        <a:t>object</a:t>
                      </a:r>
                      <a:r>
                        <a:rPr lang="pl-PL" dirty="0"/>
                        <a:t> NP and one </a:t>
                      </a:r>
                      <a:r>
                        <a:rPr lang="pl-PL" dirty="0" err="1"/>
                        <a:t>complement</a:t>
                      </a:r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dirty="0" err="1"/>
                        <a:t>or</a:t>
                      </a:r>
                      <a:endParaRPr lang="pl-PL" dirty="0"/>
                    </a:p>
                    <a:p>
                      <a:r>
                        <a:rPr lang="pl-PL" dirty="0"/>
                        <a:t>one </a:t>
                      </a:r>
                      <a:r>
                        <a:rPr lang="pl-PL" dirty="0" err="1"/>
                        <a:t>object</a:t>
                      </a:r>
                      <a:r>
                        <a:rPr lang="pl-PL" dirty="0"/>
                        <a:t> NP</a:t>
                      </a:r>
                    </a:p>
                    <a:p>
                      <a:r>
                        <a:rPr lang="pl-PL" dirty="0"/>
                        <a:t>and </a:t>
                      </a:r>
                      <a:r>
                        <a:rPr lang="pl-PL" dirty="0" err="1"/>
                        <a:t>adverbial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We </a:t>
                      </a:r>
                      <a:r>
                        <a:rPr lang="pl-PL" dirty="0" err="1"/>
                        <a:t>find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clause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patterns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fascinating</a:t>
                      </a:r>
                      <a:r>
                        <a:rPr lang="pl-PL" dirty="0"/>
                        <a:t>.</a:t>
                      </a:r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I </a:t>
                      </a:r>
                      <a:r>
                        <a:rPr lang="pl-PL" dirty="0" err="1"/>
                        <a:t>put</a:t>
                      </a:r>
                      <a:r>
                        <a:rPr lang="pl-PL" dirty="0"/>
                        <a:t> the </a:t>
                      </a:r>
                      <a:r>
                        <a:rPr lang="pl-PL" dirty="0" err="1"/>
                        <a:t>book</a:t>
                      </a:r>
                      <a:r>
                        <a:rPr lang="pl-PL" dirty="0"/>
                        <a:t> on the </a:t>
                      </a:r>
                      <a:r>
                        <a:rPr lang="pl-PL" dirty="0" err="1"/>
                        <a:t>shelf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276944"/>
                  </a:ext>
                </a:extLst>
              </a:tr>
            </a:tbl>
          </a:graphicData>
        </a:graphic>
      </p:graphicFrame>
      <p:sp>
        <p:nvSpPr>
          <p:cNvPr id="6" name="Prostokąt 5">
            <a:extLst>
              <a:ext uri="{FF2B5EF4-FFF2-40B4-BE49-F238E27FC236}">
                <a16:creationId xmlns:a16="http://schemas.microsoft.com/office/drawing/2014/main" id="{2EB28BB8-F879-4D7E-A799-325F3FC1F794}"/>
              </a:ext>
            </a:extLst>
          </p:cNvPr>
          <p:cNvSpPr/>
          <p:nvPr/>
        </p:nvSpPr>
        <p:spPr>
          <a:xfrm>
            <a:off x="386057" y="6333036"/>
            <a:ext cx="305096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500" dirty="0"/>
              <a:t>(</a:t>
            </a:r>
            <a:r>
              <a:rPr lang="pl-PL" sz="1500" dirty="0" err="1"/>
              <a:t>Bieswanger</a:t>
            </a:r>
            <a:r>
              <a:rPr lang="pl-PL" sz="1500" dirty="0"/>
              <a:t> &amp; Becker 201</a:t>
            </a:r>
            <a:r>
              <a:rPr lang="en-GB" sz="1500" dirty="0"/>
              <a:t>7</a:t>
            </a:r>
            <a:r>
              <a:rPr lang="pl-PL" sz="1500" dirty="0"/>
              <a:t>: 119)</a:t>
            </a:r>
          </a:p>
        </p:txBody>
      </p:sp>
    </p:spTree>
    <p:extLst>
      <p:ext uri="{BB962C8B-B14F-4D97-AF65-F5344CB8AC3E}">
        <p14:creationId xmlns:p14="http://schemas.microsoft.com/office/powerpoint/2010/main" val="126426450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D8527B-166B-4EBB-BBAB-84C462005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/>
              <a:t>Examples</a:t>
            </a:r>
            <a:r>
              <a:rPr lang="pl-PL" b="1" dirty="0"/>
              <a:t> of </a:t>
            </a:r>
            <a:r>
              <a:rPr lang="pl-PL" b="1" dirty="0" err="1"/>
              <a:t>copular</a:t>
            </a:r>
            <a:r>
              <a:rPr lang="pl-PL" b="1" dirty="0"/>
              <a:t> and </a:t>
            </a:r>
            <a:r>
              <a:rPr lang="pl-PL" b="1" dirty="0" err="1"/>
              <a:t>complex</a:t>
            </a:r>
            <a:r>
              <a:rPr lang="pl-PL" b="1" dirty="0"/>
              <a:t> </a:t>
            </a:r>
            <a:r>
              <a:rPr lang="pl-PL" b="1" dirty="0" err="1"/>
              <a:t>transitive</a:t>
            </a:r>
            <a:r>
              <a:rPr lang="pl-PL" b="1" dirty="0"/>
              <a:t> </a:t>
            </a:r>
            <a:r>
              <a:rPr lang="pl-PL" b="1" dirty="0" err="1"/>
              <a:t>verbs</a:t>
            </a:r>
            <a:endParaRPr lang="pl-PL" b="1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E5F98C0-2CE7-46C2-8509-7E119D6EF4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0825" y="1984375"/>
          <a:ext cx="8642349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783">
                  <a:extLst>
                    <a:ext uri="{9D8B030D-6E8A-4147-A177-3AD203B41FA5}">
                      <a16:colId xmlns:a16="http://schemas.microsoft.com/office/drawing/2014/main" val="927745897"/>
                    </a:ext>
                  </a:extLst>
                </a:gridCol>
                <a:gridCol w="2880783">
                  <a:extLst>
                    <a:ext uri="{9D8B030D-6E8A-4147-A177-3AD203B41FA5}">
                      <a16:colId xmlns:a16="http://schemas.microsoft.com/office/drawing/2014/main" val="314187131"/>
                    </a:ext>
                  </a:extLst>
                </a:gridCol>
                <a:gridCol w="2880783">
                  <a:extLst>
                    <a:ext uri="{9D8B030D-6E8A-4147-A177-3AD203B41FA5}">
                      <a16:colId xmlns:a16="http://schemas.microsoft.com/office/drawing/2014/main" val="27828625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b="0" dirty="0" err="1">
                          <a:solidFill>
                            <a:schemeClr val="accent4"/>
                          </a:solidFill>
                        </a:rPr>
                        <a:t>Verb</a:t>
                      </a:r>
                      <a:r>
                        <a:rPr lang="pl-PL" b="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0" dirty="0" err="1">
                          <a:solidFill>
                            <a:schemeClr val="accent4"/>
                          </a:solidFill>
                        </a:rPr>
                        <a:t>type</a:t>
                      </a:r>
                      <a:endParaRPr lang="pl-PL" b="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0" dirty="0" err="1">
                          <a:solidFill>
                            <a:schemeClr val="accent4"/>
                          </a:solidFill>
                        </a:rPr>
                        <a:t>Example</a:t>
                      </a:r>
                      <a:r>
                        <a:rPr lang="pl-PL" b="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0" dirty="0" err="1">
                          <a:solidFill>
                            <a:schemeClr val="accent4"/>
                          </a:solidFill>
                        </a:rPr>
                        <a:t>clause</a:t>
                      </a:r>
                      <a:endParaRPr lang="pl-PL" b="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0" dirty="0" err="1">
                          <a:solidFill>
                            <a:schemeClr val="accent4"/>
                          </a:solidFill>
                        </a:rPr>
                        <a:t>Clause</a:t>
                      </a:r>
                      <a:r>
                        <a:rPr lang="pl-PL" b="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pl-PL" b="0" dirty="0" err="1">
                          <a:solidFill>
                            <a:schemeClr val="accent4"/>
                          </a:solidFill>
                        </a:rPr>
                        <a:t>pattern</a:t>
                      </a:r>
                      <a:endParaRPr lang="pl-PL" b="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845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COPULAR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He </a:t>
                      </a:r>
                      <a:r>
                        <a:rPr lang="pl-PL" dirty="0" err="1"/>
                        <a:t>became</a:t>
                      </a:r>
                      <a:r>
                        <a:rPr lang="pl-PL" dirty="0"/>
                        <a:t> the </a:t>
                      </a:r>
                      <a:r>
                        <a:rPr lang="pl-PL" dirty="0" err="1"/>
                        <a:t>President</a:t>
                      </a:r>
                      <a:r>
                        <a:rPr lang="pl-PL" dirty="0"/>
                        <a:t> of the United </a:t>
                      </a:r>
                      <a:r>
                        <a:rPr lang="pl-PL" dirty="0" err="1"/>
                        <a:t>States</a:t>
                      </a:r>
                      <a:r>
                        <a:rPr lang="pl-PL" dirty="0"/>
                        <a:t>.</a:t>
                      </a:r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We </a:t>
                      </a:r>
                      <a:r>
                        <a:rPr lang="pl-PL" dirty="0" err="1"/>
                        <a:t>were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too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early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SPC</a:t>
                      </a:r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SPA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20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COMPLEX TRANSITIVE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We </a:t>
                      </a:r>
                      <a:r>
                        <a:rPr lang="pl-PL" dirty="0" err="1"/>
                        <a:t>find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clause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patterns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fascinating</a:t>
                      </a:r>
                      <a:r>
                        <a:rPr lang="pl-PL" dirty="0"/>
                        <a:t>.</a:t>
                      </a:r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I </a:t>
                      </a:r>
                      <a:r>
                        <a:rPr lang="pl-PL" dirty="0" err="1"/>
                        <a:t>put</a:t>
                      </a:r>
                      <a:r>
                        <a:rPr lang="pl-PL" dirty="0"/>
                        <a:t> the </a:t>
                      </a:r>
                      <a:r>
                        <a:rPr lang="pl-PL" dirty="0" err="1"/>
                        <a:t>book</a:t>
                      </a:r>
                      <a:r>
                        <a:rPr lang="pl-PL" dirty="0"/>
                        <a:t> on the </a:t>
                      </a:r>
                      <a:r>
                        <a:rPr lang="pl-PL" dirty="0" err="1"/>
                        <a:t>shelf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SPOC</a:t>
                      </a:r>
                    </a:p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SPOA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57741"/>
                  </a:ext>
                </a:extLst>
              </a:tr>
            </a:tbl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9D4FB6E-2EB1-4A9C-8478-6B01FE27E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</a:t>
            </a:r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Linguistics</a:t>
            </a:r>
            <a:r>
              <a:rPr lang="de-DE" dirty="0"/>
              <a:t>: </a:t>
            </a:r>
            <a:r>
              <a:rPr lang="en-GB" dirty="0"/>
              <a:t>Semantics</a:t>
            </a:r>
            <a:endParaRPr lang="de-DE" dirty="0"/>
          </a:p>
          <a:p>
            <a:endParaRPr lang="de-DE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47D4F120-C13F-48E0-B8F3-1ABC5C42A8AA}"/>
              </a:ext>
            </a:extLst>
          </p:cNvPr>
          <p:cNvSpPr/>
          <p:nvPr/>
        </p:nvSpPr>
        <p:spPr>
          <a:xfrm>
            <a:off x="413958" y="5911851"/>
            <a:ext cx="3617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(</a:t>
            </a:r>
            <a:r>
              <a:rPr lang="pl-PL" dirty="0" err="1"/>
              <a:t>Bieswanger</a:t>
            </a:r>
            <a:r>
              <a:rPr lang="pl-PL" dirty="0"/>
              <a:t> &amp; Becker 201</a:t>
            </a:r>
            <a:r>
              <a:rPr lang="en-GB" dirty="0"/>
              <a:t>7</a:t>
            </a:r>
            <a:r>
              <a:rPr lang="pl-PL" dirty="0"/>
              <a:t>: 119)</a:t>
            </a:r>
          </a:p>
        </p:txBody>
      </p:sp>
    </p:spTree>
    <p:extLst>
      <p:ext uri="{BB962C8B-B14F-4D97-AF65-F5344CB8AC3E}">
        <p14:creationId xmlns:p14="http://schemas.microsoft.com/office/powerpoint/2010/main" val="216963785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5AA801-0237-4C71-99E0-0446EFE28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/>
              <a:t>Semantic</a:t>
            </a:r>
            <a:r>
              <a:rPr lang="pl-PL" b="1" dirty="0"/>
              <a:t> </a:t>
            </a:r>
            <a:r>
              <a:rPr lang="pl-PL" b="1" dirty="0" err="1"/>
              <a:t>roles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1B54AF-E221-4677-B7D7-E2260A0A0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In a </a:t>
            </a:r>
            <a:r>
              <a:rPr lang="pl-PL" dirty="0" err="1"/>
              <a:t>prototypical</a:t>
            </a:r>
            <a:r>
              <a:rPr lang="pl-PL" dirty="0"/>
              <a:t> </a:t>
            </a:r>
            <a:r>
              <a:rPr lang="pl-PL" dirty="0" err="1"/>
              <a:t>active</a:t>
            </a:r>
            <a:r>
              <a:rPr lang="pl-PL" dirty="0"/>
              <a:t> </a:t>
            </a:r>
            <a:r>
              <a:rPr lang="pl-PL" dirty="0" err="1"/>
              <a:t>sentence</a:t>
            </a:r>
            <a:r>
              <a:rPr lang="pl-PL" dirty="0"/>
              <a:t> the </a:t>
            </a:r>
            <a:r>
              <a:rPr lang="pl-PL" dirty="0" err="1"/>
              <a:t>subject</a:t>
            </a:r>
            <a:r>
              <a:rPr lang="pl-PL" dirty="0"/>
              <a:t> </a:t>
            </a:r>
            <a:r>
              <a:rPr lang="pl-PL" dirty="0" err="1"/>
              <a:t>carries</a:t>
            </a:r>
            <a:r>
              <a:rPr lang="pl-PL" dirty="0"/>
              <a:t> out </a:t>
            </a:r>
            <a:r>
              <a:rPr lang="pl-PL" dirty="0" err="1"/>
              <a:t>an</a:t>
            </a:r>
            <a:r>
              <a:rPr lang="pl-PL" dirty="0"/>
              <a:t> </a:t>
            </a:r>
            <a:r>
              <a:rPr lang="pl-PL" dirty="0" err="1"/>
              <a:t>action</a:t>
            </a:r>
            <a:r>
              <a:rPr lang="pl-PL" dirty="0"/>
              <a:t> (</a:t>
            </a:r>
            <a:r>
              <a:rPr lang="pl-PL" b="1" dirty="0">
                <a:solidFill>
                  <a:srgbClr val="FF0000"/>
                </a:solidFill>
              </a:rPr>
              <a:t>THE AGENT</a:t>
            </a:r>
            <a:r>
              <a:rPr lang="pl-PL" dirty="0">
                <a:solidFill>
                  <a:schemeClr val="accent4"/>
                </a:solidFill>
              </a:rPr>
              <a:t>)</a:t>
            </a:r>
            <a:r>
              <a:rPr lang="pl-PL" dirty="0"/>
              <a:t>, </a:t>
            </a:r>
            <a:r>
              <a:rPr lang="pl-PL" dirty="0" err="1"/>
              <a:t>while</a:t>
            </a:r>
            <a:r>
              <a:rPr lang="pl-PL" dirty="0"/>
              <a:t> the </a:t>
            </a:r>
            <a:r>
              <a:rPr lang="pl-PL" dirty="0" err="1"/>
              <a:t>direct</a:t>
            </a:r>
            <a:r>
              <a:rPr lang="pl-PL" dirty="0"/>
              <a:t> </a:t>
            </a:r>
            <a:r>
              <a:rPr lang="pl-PL" dirty="0" err="1"/>
              <a:t>object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typically</a:t>
            </a:r>
            <a:r>
              <a:rPr lang="pl-PL" dirty="0"/>
              <a:t> </a:t>
            </a:r>
            <a:r>
              <a:rPr lang="pl-PL" dirty="0" err="1"/>
              <a:t>affected</a:t>
            </a:r>
            <a:r>
              <a:rPr lang="pl-PL" dirty="0"/>
              <a:t> by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action</a:t>
            </a:r>
            <a:r>
              <a:rPr lang="pl-PL" dirty="0"/>
              <a:t> (</a:t>
            </a:r>
            <a:r>
              <a:rPr lang="pl-PL" b="1" dirty="0">
                <a:solidFill>
                  <a:srgbClr val="FF0000"/>
                </a:solidFill>
              </a:rPr>
              <a:t>THE PATIENT</a:t>
            </a:r>
            <a:r>
              <a:rPr lang="pl-PL" dirty="0">
                <a:solidFill>
                  <a:schemeClr val="accent4"/>
                </a:solidFill>
              </a:rPr>
              <a:t>);</a:t>
            </a:r>
            <a:r>
              <a:rPr lang="pl-PL" dirty="0"/>
              <a:t> the </a:t>
            </a:r>
            <a:r>
              <a:rPr lang="pl-PL" dirty="0" err="1"/>
              <a:t>indirect</a:t>
            </a:r>
            <a:r>
              <a:rPr lang="pl-PL" dirty="0"/>
              <a:t> </a:t>
            </a:r>
            <a:r>
              <a:rPr lang="pl-PL" dirty="0" err="1"/>
              <a:t>object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the </a:t>
            </a:r>
            <a:r>
              <a:rPr lang="pl-PL" dirty="0" err="1"/>
              <a:t>goal</a:t>
            </a:r>
            <a:r>
              <a:rPr lang="pl-PL" dirty="0"/>
              <a:t> of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action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benefits</a:t>
            </a:r>
            <a:r>
              <a:rPr lang="pl-PL" dirty="0"/>
              <a:t> from </a:t>
            </a:r>
            <a:r>
              <a:rPr lang="pl-PL" dirty="0" err="1"/>
              <a:t>it</a:t>
            </a:r>
            <a:r>
              <a:rPr lang="pl-PL" dirty="0"/>
              <a:t> (</a:t>
            </a:r>
            <a:r>
              <a:rPr lang="pl-PL" b="1" dirty="0">
                <a:solidFill>
                  <a:srgbClr val="FF0000"/>
                </a:solidFill>
              </a:rPr>
              <a:t>RECIPIENT</a:t>
            </a:r>
            <a:r>
              <a:rPr lang="pl-PL" b="1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b="1" dirty="0">
                <a:solidFill>
                  <a:srgbClr val="FF0000"/>
                </a:solidFill>
              </a:rPr>
              <a:t>BENEFACTIVE</a:t>
            </a:r>
            <a:r>
              <a:rPr lang="pl-PL" dirty="0"/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Adverbials</a:t>
            </a:r>
            <a:r>
              <a:rPr lang="pl-PL" dirty="0"/>
              <a:t>: </a:t>
            </a:r>
            <a:r>
              <a:rPr lang="pl-PL" dirty="0" err="1"/>
              <a:t>semantic</a:t>
            </a:r>
            <a:r>
              <a:rPr lang="pl-PL" dirty="0"/>
              <a:t> </a:t>
            </a:r>
            <a:r>
              <a:rPr lang="pl-PL" dirty="0" err="1"/>
              <a:t>roles</a:t>
            </a:r>
            <a:r>
              <a:rPr lang="pl-PL" dirty="0"/>
              <a:t> of TIME, PLACE, SOURCE, GOAL, INSTRUMENT;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2DFC6D5-E99C-4ACD-AB3F-A4D28723E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</a:t>
            </a:r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Linguistics</a:t>
            </a:r>
            <a:r>
              <a:rPr lang="de-DE" dirty="0"/>
              <a:t>: </a:t>
            </a:r>
            <a:r>
              <a:rPr lang="en-GB" dirty="0"/>
              <a:t>Semantics</a:t>
            </a:r>
            <a:endParaRPr lang="de-DE" dirty="0"/>
          </a:p>
          <a:p>
            <a:endParaRPr lang="de-DE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69363A00-6CE5-4312-8EB9-C9EFB9EB256F}"/>
              </a:ext>
            </a:extLst>
          </p:cNvPr>
          <p:cNvSpPr/>
          <p:nvPr/>
        </p:nvSpPr>
        <p:spPr>
          <a:xfrm>
            <a:off x="154887" y="6031495"/>
            <a:ext cx="2890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(</a:t>
            </a:r>
            <a:r>
              <a:rPr lang="pl-PL" dirty="0" err="1"/>
              <a:t>Kortmann</a:t>
            </a:r>
            <a:r>
              <a:rPr lang="pl-PL" dirty="0"/>
              <a:t> 2005: 133-134)</a:t>
            </a:r>
          </a:p>
        </p:txBody>
      </p:sp>
    </p:spTree>
    <p:extLst>
      <p:ext uri="{BB962C8B-B14F-4D97-AF65-F5344CB8AC3E}">
        <p14:creationId xmlns:p14="http://schemas.microsoft.com/office/powerpoint/2010/main" val="198313427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0675-AD80-42C9-ACA8-441DEE4A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946149"/>
            <a:ext cx="8642350" cy="704009"/>
          </a:xfrm>
        </p:spPr>
        <p:txBody>
          <a:bodyPr/>
          <a:lstStyle/>
          <a:p>
            <a:pPr algn="ctr"/>
            <a:r>
              <a:rPr lang="en-GB" sz="4000" b="1" dirty="0"/>
              <a:t>Semantic </a:t>
            </a:r>
            <a:r>
              <a:rPr lang="pl-PL" sz="4000" b="1" dirty="0"/>
              <a:t>r</a:t>
            </a:r>
            <a:r>
              <a:rPr lang="en-GB" sz="4000" b="1" dirty="0" err="1"/>
              <a:t>oles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1364F-577A-4E1C-BE5D-9F14F2094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0538"/>
            <a:ext cx="8664575" cy="4626745"/>
          </a:xfrm>
        </p:spPr>
        <p:txBody>
          <a:bodyPr/>
          <a:lstStyle/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Christopher called his father.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SUBJECT</a:t>
            </a:r>
            <a:r>
              <a:rPr lang="en-US" dirty="0"/>
              <a:t>-</a:t>
            </a:r>
            <a:r>
              <a:rPr lang="en-US" b="1" dirty="0">
                <a:solidFill>
                  <a:srgbClr val="003366"/>
                </a:solidFill>
              </a:rPr>
              <a:t>AGENT  </a:t>
            </a:r>
            <a:r>
              <a:rPr lang="pl-PL" b="1" dirty="0">
                <a:solidFill>
                  <a:srgbClr val="FF0000"/>
                </a:solidFill>
              </a:rPr>
              <a:t>DIRECT </a:t>
            </a:r>
            <a:r>
              <a:rPr lang="en-US" b="1" dirty="0">
                <a:solidFill>
                  <a:srgbClr val="FF0000"/>
                </a:solidFill>
              </a:rPr>
              <a:t>OBJECT </a:t>
            </a:r>
            <a:r>
              <a:rPr lang="en-US" b="1" dirty="0">
                <a:solidFill>
                  <a:srgbClr val="003366"/>
                </a:solidFill>
              </a:rPr>
              <a:t>- PATIENT</a:t>
            </a:r>
          </a:p>
          <a:p>
            <a:endParaRPr lang="de-DE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Christopher was called by his father.</a:t>
            </a:r>
          </a:p>
          <a:p>
            <a:r>
              <a:rPr lang="en-US" b="1" dirty="0">
                <a:solidFill>
                  <a:srgbClr val="C00000"/>
                </a:solidFill>
              </a:rPr>
              <a:t>  </a:t>
            </a:r>
            <a:r>
              <a:rPr lang="en-US" b="1" dirty="0">
                <a:solidFill>
                  <a:srgbClr val="FF0000"/>
                </a:solidFill>
              </a:rPr>
              <a:t>SUBJECT</a:t>
            </a:r>
            <a:r>
              <a:rPr lang="en-US" dirty="0"/>
              <a:t>-</a:t>
            </a:r>
            <a:r>
              <a:rPr lang="en-US" b="1" dirty="0">
                <a:solidFill>
                  <a:srgbClr val="003366"/>
                </a:solidFill>
              </a:rPr>
              <a:t>PATIENT     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pl-PL" b="1" dirty="0">
                <a:solidFill>
                  <a:srgbClr val="FF0000"/>
                </a:solidFill>
              </a:rPr>
              <a:t>REPOSITIONAL</a:t>
            </a:r>
            <a:r>
              <a:rPr lang="en-US" b="1" dirty="0">
                <a:solidFill>
                  <a:srgbClr val="FF0000"/>
                </a:solidFill>
              </a:rPr>
              <a:t> OBJECT</a:t>
            </a:r>
            <a:r>
              <a:rPr lang="en-US" b="1" dirty="0">
                <a:solidFill>
                  <a:srgbClr val="003366"/>
                </a:solidFill>
              </a:rPr>
              <a:t> – AGENT</a:t>
            </a:r>
          </a:p>
          <a:p>
            <a:r>
              <a:rPr lang="en-US" b="1" dirty="0">
                <a:solidFill>
                  <a:srgbClr val="003366"/>
                </a:solidFill>
              </a:rPr>
              <a:t>   </a:t>
            </a:r>
          </a:p>
          <a:p>
            <a:r>
              <a:rPr lang="en-US" dirty="0"/>
              <a:t>The subject has different </a:t>
            </a:r>
            <a:r>
              <a:rPr lang="en-US" b="1" dirty="0">
                <a:solidFill>
                  <a:srgbClr val="003366"/>
                </a:solidFill>
              </a:rPr>
              <a:t>SEMANTIC ROLES - </a:t>
            </a:r>
            <a:r>
              <a:rPr lang="en-US" dirty="0"/>
              <a:t>the underlying relationships that a participant has with the main </a:t>
            </a:r>
            <a:r>
              <a:rPr lang="en-US" dirty="0">
                <a:solidFill>
                  <a:schemeClr val="accent4"/>
                </a:solidFill>
              </a:rPr>
              <a:t>verb in a clause.</a:t>
            </a:r>
          </a:p>
          <a:p>
            <a:endParaRPr lang="en-GB" b="1" dirty="0">
              <a:solidFill>
                <a:srgbClr val="003366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D3177-C692-4DBB-8C14-76D0BD9DD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 | Introduction to Linguistics: </a:t>
            </a:r>
            <a:r>
              <a:rPr lang="en-GB" dirty="0"/>
              <a:t>Semantics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69217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0675-AD80-42C9-ACA8-441DEE4A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737" y="313435"/>
            <a:ext cx="8642350" cy="704009"/>
          </a:xfrm>
        </p:spPr>
        <p:txBody>
          <a:bodyPr/>
          <a:lstStyle/>
          <a:p>
            <a:r>
              <a:rPr lang="en-GB" sz="2800" b="1" dirty="0"/>
              <a:t>Semantic/</a:t>
            </a:r>
            <a:r>
              <a:rPr lang="pl-PL" sz="2800" b="1" dirty="0"/>
              <a:t>t</a:t>
            </a:r>
            <a:r>
              <a:rPr lang="en-GB" sz="2800" b="1" dirty="0"/>
              <a:t>hematic </a:t>
            </a:r>
            <a:r>
              <a:rPr lang="pl-PL" sz="2800" b="1" dirty="0"/>
              <a:t>r</a:t>
            </a:r>
            <a:r>
              <a:rPr lang="en-GB" sz="2800" b="1" dirty="0" err="1"/>
              <a:t>oles</a:t>
            </a:r>
            <a:r>
              <a:rPr lang="pl-PL" sz="2800" b="1" dirty="0"/>
              <a:t> (</a:t>
            </a:r>
            <a:r>
              <a:rPr lang="pl-PL" sz="2800" b="1" dirty="0" err="1"/>
              <a:t>subject</a:t>
            </a:r>
            <a:r>
              <a:rPr lang="pl-PL" sz="2800" b="1" dirty="0"/>
              <a:t>/</a:t>
            </a:r>
            <a:r>
              <a:rPr lang="pl-PL" sz="2800" b="1" dirty="0" err="1"/>
              <a:t>object</a:t>
            </a:r>
            <a:r>
              <a:rPr lang="pl-PL" sz="2800" b="1" dirty="0"/>
              <a:t>)</a:t>
            </a:r>
            <a:endParaRPr lang="en-GB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1364F-577A-4E1C-BE5D-9F14F2094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94096"/>
            <a:ext cx="8682487" cy="49114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700" b="1" dirty="0">
                <a:solidFill>
                  <a:srgbClr val="003366"/>
                </a:solidFill>
              </a:rPr>
              <a:t>AGENT</a:t>
            </a:r>
            <a:r>
              <a:rPr lang="en-US" sz="1700" dirty="0"/>
              <a:t> carries out the action/deliberately performs the action:</a:t>
            </a:r>
          </a:p>
          <a:p>
            <a:pPr>
              <a:lnSpc>
                <a:spcPct val="150000"/>
              </a:lnSpc>
            </a:pPr>
            <a:r>
              <a:rPr lang="en-US" sz="1700" b="1" i="1" dirty="0"/>
              <a:t>The writer </a:t>
            </a:r>
            <a:r>
              <a:rPr lang="en-US" sz="1700" i="1" dirty="0"/>
              <a:t>publishes his new book.</a:t>
            </a:r>
            <a:endParaRPr lang="en-US" sz="1700" dirty="0"/>
          </a:p>
          <a:p>
            <a:pPr>
              <a:lnSpc>
                <a:spcPct val="150000"/>
              </a:lnSpc>
            </a:pPr>
            <a:r>
              <a:rPr lang="en-US" sz="1700" b="1" dirty="0">
                <a:solidFill>
                  <a:srgbClr val="003366"/>
                </a:solidFill>
              </a:rPr>
              <a:t>PATIENT </a:t>
            </a:r>
            <a:r>
              <a:rPr lang="en-US" sz="1700" dirty="0"/>
              <a:t>undergoes the action and changes its state/is affected by the action.</a:t>
            </a:r>
          </a:p>
          <a:p>
            <a:pPr>
              <a:lnSpc>
                <a:spcPct val="150000"/>
              </a:lnSpc>
            </a:pPr>
            <a:r>
              <a:rPr lang="en-US" sz="1700" i="1" dirty="0"/>
              <a:t>The little girl strokes </a:t>
            </a:r>
            <a:r>
              <a:rPr lang="en-US" sz="1700" b="1" i="1" dirty="0"/>
              <a:t>the dog.</a:t>
            </a:r>
          </a:p>
          <a:p>
            <a:pPr>
              <a:lnSpc>
                <a:spcPct val="150000"/>
              </a:lnSpc>
            </a:pPr>
            <a:r>
              <a:rPr lang="en-US" sz="1700" b="1" dirty="0">
                <a:solidFill>
                  <a:srgbClr val="003366"/>
                </a:solidFill>
              </a:rPr>
              <a:t>THEME</a:t>
            </a:r>
            <a:r>
              <a:rPr lang="en-US" sz="1700" b="1" dirty="0"/>
              <a:t> </a:t>
            </a:r>
            <a:r>
              <a:rPr lang="en-US" sz="1700" dirty="0"/>
              <a:t>undergoes the action, but does not change its state</a:t>
            </a:r>
            <a:r>
              <a:rPr lang="pl-PL" sz="1700" dirty="0"/>
              <a:t>.</a:t>
            </a:r>
            <a:endParaRPr lang="en-US" sz="1700" dirty="0"/>
          </a:p>
          <a:p>
            <a:pPr>
              <a:lnSpc>
                <a:spcPct val="150000"/>
              </a:lnSpc>
            </a:pPr>
            <a:r>
              <a:rPr lang="en-US" sz="1700" i="1" dirty="0"/>
              <a:t>I put </a:t>
            </a:r>
            <a:r>
              <a:rPr lang="en-US" sz="1700" b="1" i="1" dirty="0"/>
              <a:t>the book </a:t>
            </a:r>
            <a:r>
              <a:rPr lang="en-US" sz="1700" i="1" dirty="0"/>
              <a:t>on the table.</a:t>
            </a:r>
            <a:endParaRPr lang="pl-PL" sz="1700" i="1" dirty="0"/>
          </a:p>
          <a:p>
            <a:pPr>
              <a:lnSpc>
                <a:spcPct val="150000"/>
              </a:lnSpc>
            </a:pPr>
            <a:r>
              <a:rPr lang="en-US" sz="1700" b="1" dirty="0">
                <a:solidFill>
                  <a:srgbClr val="003366"/>
                </a:solidFill>
              </a:rPr>
              <a:t>EXPERIENCER</a:t>
            </a:r>
            <a:r>
              <a:rPr lang="en-US" sz="1700" dirty="0"/>
              <a:t> receives sensory or emotional input</a:t>
            </a:r>
            <a:r>
              <a:rPr lang="pl-PL" sz="1700" dirty="0"/>
              <a:t> (</a:t>
            </a:r>
            <a:r>
              <a:rPr lang="pl-PL" sz="1700" dirty="0" err="1"/>
              <a:t>feels</a:t>
            </a:r>
            <a:r>
              <a:rPr lang="pl-PL" sz="1700" dirty="0"/>
              <a:t> </a:t>
            </a:r>
            <a:r>
              <a:rPr lang="pl-PL" sz="1700" dirty="0" err="1"/>
              <a:t>or</a:t>
            </a:r>
            <a:r>
              <a:rPr lang="pl-PL" sz="1700" dirty="0"/>
              <a:t> </a:t>
            </a:r>
            <a:r>
              <a:rPr lang="pl-PL" sz="1700" dirty="0" err="1"/>
              <a:t>perceives</a:t>
            </a:r>
            <a:r>
              <a:rPr lang="pl-PL" sz="1700" dirty="0"/>
              <a:t> </a:t>
            </a:r>
            <a:r>
              <a:rPr lang="pl-PL" sz="1700" dirty="0" err="1"/>
              <a:t>events</a:t>
            </a:r>
            <a:r>
              <a:rPr lang="pl-PL" sz="1700" dirty="0"/>
              <a:t>)</a:t>
            </a:r>
            <a:r>
              <a:rPr lang="en-US" sz="1700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1700" b="1" i="1" dirty="0"/>
              <a:t>Susan </a:t>
            </a:r>
            <a:r>
              <a:rPr lang="en-US" sz="1700" i="1" dirty="0"/>
              <a:t>heard the song.</a:t>
            </a:r>
            <a:endParaRPr lang="pl-PL" sz="1700" i="1" dirty="0"/>
          </a:p>
          <a:p>
            <a:pPr>
              <a:lnSpc>
                <a:spcPct val="150000"/>
              </a:lnSpc>
            </a:pPr>
            <a:r>
              <a:rPr lang="pl-PL" sz="1700" b="1" dirty="0">
                <a:solidFill>
                  <a:schemeClr val="tx2"/>
                </a:solidFill>
              </a:rPr>
              <a:t>STIMULUS </a:t>
            </a:r>
            <a:r>
              <a:rPr lang="pl-PL" sz="1700" dirty="0">
                <a:solidFill>
                  <a:schemeClr val="accent4"/>
                </a:solidFill>
              </a:rPr>
              <a:t>affects the experiencer</a:t>
            </a:r>
          </a:p>
          <a:p>
            <a:pPr>
              <a:lnSpc>
                <a:spcPct val="150000"/>
              </a:lnSpc>
            </a:pPr>
            <a:r>
              <a:rPr lang="pl-PL" sz="1700" i="1" dirty="0">
                <a:solidFill>
                  <a:schemeClr val="accent4"/>
                </a:solidFill>
              </a:rPr>
              <a:t>Susan heard </a:t>
            </a:r>
            <a:r>
              <a:rPr lang="pl-PL" sz="1700" b="1" i="1" dirty="0">
                <a:solidFill>
                  <a:schemeClr val="accent4"/>
                </a:solidFill>
              </a:rPr>
              <a:t>the song</a:t>
            </a:r>
            <a:r>
              <a:rPr lang="pl-PL" sz="1700" dirty="0">
                <a:solidFill>
                  <a:schemeClr val="accent4"/>
                </a:solidFill>
              </a:rPr>
              <a:t>.</a:t>
            </a:r>
            <a:endParaRPr lang="en-US" sz="17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700" b="1" dirty="0">
                <a:solidFill>
                  <a:srgbClr val="003366"/>
                </a:solidFill>
              </a:rPr>
              <a:t>RECIPIENT</a:t>
            </a:r>
            <a:r>
              <a:rPr lang="en-US" sz="1700" dirty="0"/>
              <a:t> profits from the action</a:t>
            </a:r>
            <a:r>
              <a:rPr lang="pl-PL" sz="1700" dirty="0"/>
              <a:t> (</a:t>
            </a:r>
            <a:r>
              <a:rPr lang="pl-PL" sz="1700" dirty="0" err="1"/>
              <a:t>only</a:t>
            </a:r>
            <a:r>
              <a:rPr lang="pl-PL" sz="1700" dirty="0"/>
              <a:t> with </a:t>
            </a:r>
            <a:r>
              <a:rPr lang="pl-PL" sz="1700" dirty="0" err="1"/>
              <a:t>verbs</a:t>
            </a:r>
            <a:r>
              <a:rPr lang="pl-PL" sz="1700" dirty="0"/>
              <a:t> </a:t>
            </a:r>
            <a:r>
              <a:rPr lang="pl-PL" sz="1700" dirty="0" err="1"/>
              <a:t>that</a:t>
            </a:r>
            <a:r>
              <a:rPr lang="pl-PL" sz="1700" dirty="0"/>
              <a:t> </a:t>
            </a:r>
            <a:r>
              <a:rPr lang="pl-PL" sz="1700" dirty="0" err="1"/>
              <a:t>denote</a:t>
            </a:r>
            <a:r>
              <a:rPr lang="pl-PL" sz="1700" dirty="0"/>
              <a:t> a </a:t>
            </a:r>
            <a:r>
              <a:rPr lang="pl-PL" sz="1700" dirty="0" err="1"/>
              <a:t>change</a:t>
            </a:r>
            <a:r>
              <a:rPr lang="pl-PL" sz="1700" dirty="0"/>
              <a:t> of </a:t>
            </a:r>
            <a:r>
              <a:rPr lang="pl-PL" sz="1700" dirty="0" err="1"/>
              <a:t>posession</a:t>
            </a:r>
            <a:r>
              <a:rPr lang="pl-PL" sz="1700" dirty="0"/>
              <a:t>)</a:t>
            </a:r>
            <a:r>
              <a:rPr lang="en-US" sz="1700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1700" i="1" dirty="0"/>
              <a:t>I sent </a:t>
            </a:r>
            <a:r>
              <a:rPr lang="en-US" sz="1700" b="1" i="1" dirty="0"/>
              <a:t>John</a:t>
            </a:r>
            <a:r>
              <a:rPr lang="en-US" sz="1700" i="1" dirty="0"/>
              <a:t> the letter.</a:t>
            </a:r>
            <a:endParaRPr lang="de-DE" sz="1700" b="1" i="1" dirty="0"/>
          </a:p>
          <a:p>
            <a:r>
              <a:rPr lang="pl-PL" dirty="0"/>
              <a:t>(</a:t>
            </a:r>
            <a:r>
              <a:rPr lang="pl-PL" dirty="0" err="1"/>
              <a:t>Kortmann</a:t>
            </a:r>
            <a:r>
              <a:rPr lang="pl-PL" dirty="0"/>
              <a:t> 2005: 133-134; </a:t>
            </a:r>
            <a:r>
              <a:rPr lang="pl-PL" dirty="0" err="1"/>
              <a:t>Carnie</a:t>
            </a:r>
            <a:r>
              <a:rPr lang="pl-PL" dirty="0"/>
              <a:t> 2006: 219-224)</a:t>
            </a:r>
          </a:p>
          <a:p>
            <a:endParaRPr lang="en-GB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D3177-C692-4DBB-8C14-76D0BD9DD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| Introduction to </a:t>
            </a:r>
            <a:r>
              <a:rPr lang="de-DE" dirty="0" err="1"/>
              <a:t>Linguistics</a:t>
            </a:r>
            <a:r>
              <a:rPr lang="de-DE" dirty="0"/>
              <a:t>:</a:t>
            </a:r>
            <a:r>
              <a:rPr lang="en-GB" dirty="0"/>
              <a:t> Semantics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232338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0675-AD80-42C9-ACA8-441DEE4A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737" y="313435"/>
            <a:ext cx="8642350" cy="704009"/>
          </a:xfrm>
        </p:spPr>
        <p:txBody>
          <a:bodyPr/>
          <a:lstStyle/>
          <a:p>
            <a:r>
              <a:rPr lang="en-GB" sz="2800" b="1" dirty="0"/>
              <a:t>Semantic/</a:t>
            </a:r>
            <a:r>
              <a:rPr lang="pl-PL" sz="2800" b="1" dirty="0"/>
              <a:t>t</a:t>
            </a:r>
            <a:r>
              <a:rPr lang="en-GB" sz="2800" b="1" dirty="0"/>
              <a:t>hematic </a:t>
            </a:r>
            <a:r>
              <a:rPr lang="pl-PL" sz="2800" b="1" dirty="0"/>
              <a:t>r</a:t>
            </a:r>
            <a:r>
              <a:rPr lang="en-GB" sz="2800" b="1" dirty="0" err="1"/>
              <a:t>oles</a:t>
            </a:r>
            <a:r>
              <a:rPr lang="pl-PL" sz="2800" b="1" dirty="0"/>
              <a:t> (</a:t>
            </a:r>
            <a:r>
              <a:rPr lang="pl-PL" sz="2800" b="1" dirty="0" err="1"/>
              <a:t>adverbials</a:t>
            </a:r>
            <a:r>
              <a:rPr lang="pl-PL" sz="2800" b="1" dirty="0"/>
              <a:t>)</a:t>
            </a:r>
            <a:endParaRPr lang="en-GB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1364F-577A-4E1C-BE5D-9F14F2094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513" y="973292"/>
            <a:ext cx="8682487" cy="4911416"/>
          </a:xfrm>
        </p:spPr>
        <p:txBody>
          <a:bodyPr/>
          <a:lstStyle/>
          <a:p>
            <a:r>
              <a:rPr lang="pl-PL" b="1" dirty="0">
                <a:solidFill>
                  <a:schemeClr val="tx2"/>
                </a:solidFill>
              </a:rPr>
              <a:t>TIME</a:t>
            </a:r>
          </a:p>
          <a:p>
            <a:r>
              <a:rPr lang="pl-PL" dirty="0"/>
              <a:t>I </a:t>
            </a:r>
            <a:r>
              <a:rPr lang="pl-PL" dirty="0" err="1"/>
              <a:t>will</a:t>
            </a:r>
            <a:r>
              <a:rPr lang="pl-PL" dirty="0"/>
              <a:t> do </a:t>
            </a:r>
            <a:r>
              <a:rPr lang="pl-PL" dirty="0" err="1"/>
              <a:t>that</a:t>
            </a:r>
            <a:r>
              <a:rPr lang="pl-PL" dirty="0"/>
              <a:t> </a:t>
            </a:r>
            <a:r>
              <a:rPr lang="pl-PL" b="1" i="1" dirty="0" err="1"/>
              <a:t>tomorrow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LOCATION</a:t>
            </a:r>
            <a:r>
              <a:rPr lang="pl-PL" dirty="0"/>
              <a:t> The place where the action occurs</a:t>
            </a:r>
          </a:p>
          <a:p>
            <a:r>
              <a:rPr lang="pl-PL" dirty="0"/>
              <a:t>Tom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b="1" i="1" dirty="0"/>
              <a:t>in</a:t>
            </a:r>
            <a:r>
              <a:rPr lang="pl-PL" b="1" dirty="0"/>
              <a:t> </a:t>
            </a:r>
            <a:r>
              <a:rPr lang="pl-PL" b="1" i="1" dirty="0" err="1"/>
              <a:t>his</a:t>
            </a:r>
            <a:r>
              <a:rPr lang="pl-PL" b="1" i="1" dirty="0"/>
              <a:t> </a:t>
            </a:r>
            <a:r>
              <a:rPr lang="pl-PL" b="1" i="1" dirty="0" err="1"/>
              <a:t>appartment</a:t>
            </a:r>
            <a:r>
              <a:rPr lang="pl-PL" b="1" dirty="0"/>
              <a:t>.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GOAL</a:t>
            </a:r>
            <a:r>
              <a:rPr lang="pl-PL" dirty="0"/>
              <a:t> The </a:t>
            </a:r>
            <a:r>
              <a:rPr lang="pl-PL" dirty="0" err="1"/>
              <a:t>entity</a:t>
            </a:r>
            <a:r>
              <a:rPr lang="pl-PL" dirty="0"/>
              <a:t> </a:t>
            </a:r>
            <a:r>
              <a:rPr lang="pl-PL" dirty="0" err="1"/>
              <a:t>towards</a:t>
            </a:r>
            <a:r>
              <a:rPr lang="pl-PL" dirty="0"/>
              <a:t> </a:t>
            </a:r>
            <a:r>
              <a:rPr lang="pl-PL" dirty="0" err="1"/>
              <a:t>which</a:t>
            </a:r>
            <a:r>
              <a:rPr lang="pl-PL" dirty="0"/>
              <a:t> </a:t>
            </a:r>
            <a:r>
              <a:rPr lang="pl-PL" dirty="0" err="1"/>
              <a:t>motion</a:t>
            </a:r>
            <a:r>
              <a:rPr lang="pl-PL" dirty="0"/>
              <a:t> </a:t>
            </a:r>
            <a:r>
              <a:rPr lang="pl-PL" dirty="0" err="1"/>
              <a:t>takes</a:t>
            </a:r>
            <a:r>
              <a:rPr lang="pl-PL" dirty="0"/>
              <a:t> place</a:t>
            </a:r>
          </a:p>
          <a:p>
            <a:r>
              <a:rPr lang="pl-PL" dirty="0" err="1"/>
              <a:t>Doug</a:t>
            </a:r>
            <a:r>
              <a:rPr lang="pl-PL" dirty="0"/>
              <a:t> went </a:t>
            </a:r>
            <a:r>
              <a:rPr lang="pl-PL" b="1" i="1" dirty="0"/>
              <a:t>to Chicago</a:t>
            </a:r>
            <a:r>
              <a:rPr lang="pl-PL" dirty="0"/>
              <a:t>. 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SOURCE</a:t>
            </a:r>
            <a:r>
              <a:rPr lang="pl-PL" dirty="0"/>
              <a:t> The </a:t>
            </a:r>
            <a:r>
              <a:rPr lang="pl-PL" dirty="0" err="1"/>
              <a:t>entity</a:t>
            </a:r>
            <a:r>
              <a:rPr lang="pl-PL" dirty="0"/>
              <a:t> from </a:t>
            </a:r>
            <a:r>
              <a:rPr lang="pl-PL" dirty="0" err="1"/>
              <a:t>which</a:t>
            </a:r>
            <a:r>
              <a:rPr lang="pl-PL" dirty="0"/>
              <a:t> a </a:t>
            </a:r>
            <a:r>
              <a:rPr lang="pl-PL" dirty="0" err="1"/>
              <a:t>motion</a:t>
            </a:r>
            <a:r>
              <a:rPr lang="pl-PL" dirty="0"/>
              <a:t> </a:t>
            </a:r>
            <a:r>
              <a:rPr lang="pl-PL" dirty="0" err="1"/>
              <a:t>takes</a:t>
            </a:r>
            <a:r>
              <a:rPr lang="pl-PL" dirty="0"/>
              <a:t> place</a:t>
            </a:r>
          </a:p>
          <a:p>
            <a:r>
              <a:rPr lang="pl-PL" dirty="0" err="1"/>
              <a:t>Stacy</a:t>
            </a:r>
            <a:r>
              <a:rPr lang="pl-PL" dirty="0"/>
              <a:t> </a:t>
            </a:r>
            <a:r>
              <a:rPr lang="pl-PL" dirty="0" err="1"/>
              <a:t>came</a:t>
            </a:r>
            <a:r>
              <a:rPr lang="pl-PL" dirty="0"/>
              <a:t> </a:t>
            </a:r>
            <a:r>
              <a:rPr lang="pl-PL" dirty="0" err="1"/>
              <a:t>directly</a:t>
            </a:r>
            <a:r>
              <a:rPr lang="pl-PL" dirty="0"/>
              <a:t> </a:t>
            </a:r>
            <a:r>
              <a:rPr lang="pl-PL" b="1" i="1" dirty="0"/>
              <a:t>from </a:t>
            </a:r>
            <a:r>
              <a:rPr lang="pl-PL" b="1" i="1" dirty="0" err="1"/>
              <a:t>sociolinguistics</a:t>
            </a:r>
            <a:r>
              <a:rPr lang="pl-PL" b="1" i="1" dirty="0"/>
              <a:t> </a:t>
            </a:r>
            <a:r>
              <a:rPr lang="pl-PL" b="1" i="1" dirty="0" err="1"/>
              <a:t>class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b="1" dirty="0">
                <a:solidFill>
                  <a:schemeClr val="tx2"/>
                </a:solidFill>
              </a:rPr>
              <a:t>INSTRUMENT</a:t>
            </a:r>
            <a:r>
              <a:rPr lang="pl-PL" dirty="0"/>
              <a:t> The </a:t>
            </a:r>
            <a:r>
              <a:rPr lang="pl-PL" dirty="0" err="1"/>
              <a:t>object</a:t>
            </a:r>
            <a:r>
              <a:rPr lang="pl-PL" dirty="0"/>
              <a:t> with </a:t>
            </a:r>
            <a:r>
              <a:rPr lang="pl-PL" dirty="0" err="1"/>
              <a:t>which</a:t>
            </a:r>
            <a:r>
              <a:rPr lang="pl-PL" dirty="0"/>
              <a:t> </a:t>
            </a:r>
            <a:r>
              <a:rPr lang="pl-PL" dirty="0" err="1"/>
              <a:t>an</a:t>
            </a:r>
            <a:r>
              <a:rPr lang="pl-PL" dirty="0"/>
              <a:t> </a:t>
            </a:r>
            <a:r>
              <a:rPr lang="pl-PL" dirty="0" err="1"/>
              <a:t>action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performed</a:t>
            </a:r>
            <a:endParaRPr lang="pl-PL" dirty="0"/>
          </a:p>
          <a:p>
            <a:r>
              <a:rPr lang="pl-PL" dirty="0"/>
              <a:t>He </a:t>
            </a:r>
            <a:r>
              <a:rPr lang="pl-PL" dirty="0" err="1"/>
              <a:t>opened</a:t>
            </a:r>
            <a:r>
              <a:rPr lang="pl-PL" dirty="0"/>
              <a:t> the </a:t>
            </a:r>
            <a:r>
              <a:rPr lang="pl-PL" dirty="0" err="1"/>
              <a:t>bottle</a:t>
            </a:r>
            <a:r>
              <a:rPr lang="pl-PL" dirty="0"/>
              <a:t> </a:t>
            </a:r>
            <a:r>
              <a:rPr lang="pl-PL" b="1" i="1" dirty="0"/>
              <a:t>with a </a:t>
            </a:r>
            <a:r>
              <a:rPr lang="pl-PL" b="1" i="1" dirty="0" err="1"/>
              <a:t>corkscrew</a:t>
            </a:r>
            <a:r>
              <a:rPr lang="pl-PL" dirty="0"/>
              <a:t>.</a:t>
            </a:r>
          </a:p>
          <a:p>
            <a:endParaRPr lang="en-GB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D3177-C692-4DBB-8C14-76D0BD9DD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dirty="0"/>
              <a:t>Magdalena Borowik</a:t>
            </a:r>
            <a:r>
              <a:rPr lang="de-DE" dirty="0"/>
              <a:t>| Introduction to Linguistics: </a:t>
            </a:r>
            <a:r>
              <a:rPr lang="en-GB" dirty="0"/>
              <a:t>Semantics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404694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signFUBerli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PowerPoint_Praesentation</Template>
  <TotalTime>3644</TotalTime>
  <Words>2301</Words>
  <Application>Microsoft Office PowerPoint</Application>
  <PresentationFormat>On-screen Show (4:3)</PresentationFormat>
  <Paragraphs>292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25</vt:i4>
      </vt:variant>
    </vt:vector>
  </HeadingPairs>
  <TitlesOfParts>
    <vt:vector size="37" baseType="lpstr">
      <vt:lpstr>Arial</vt:lpstr>
      <vt:lpstr>Merriweather</vt:lpstr>
      <vt:lpstr>Open Sans</vt:lpstr>
      <vt:lpstr>Times New Roman</vt:lpstr>
      <vt:lpstr>Verdana</vt:lpstr>
      <vt:lpstr>PowerPoint_Praesentation</vt:lpstr>
      <vt:lpstr>1_PowerPoint_Praesentation</vt:lpstr>
      <vt:lpstr>DesignFUBerlin</vt:lpstr>
      <vt:lpstr>2_PowerPoint_Praesentation</vt:lpstr>
      <vt:lpstr>3_PowerPoint_Praesentation</vt:lpstr>
      <vt:lpstr>4_PowerPoint_Praesentation</vt:lpstr>
      <vt:lpstr>5_PowerPoint_Praesentation</vt:lpstr>
      <vt:lpstr>Seminar 17312 Introduction  to Linguistics  Institute for English Philology Winter Semester 2020/2021  Academic Instructor: Magdalena Borowik </vt:lpstr>
      <vt:lpstr> Recap: Clause patterns &amp; semantic roles ―</vt:lpstr>
      <vt:lpstr>Verb phrases &amp; verb types</vt:lpstr>
      <vt:lpstr>Additional types</vt:lpstr>
      <vt:lpstr>Examples of copular and complex transitive verbs</vt:lpstr>
      <vt:lpstr>Semantic roles</vt:lpstr>
      <vt:lpstr>Semantic roles</vt:lpstr>
      <vt:lpstr>Semantic/thematic roles (subject/object)</vt:lpstr>
      <vt:lpstr>Semantic/thematic roles (adverbials)</vt:lpstr>
      <vt:lpstr>Sentential semantics ―</vt:lpstr>
      <vt:lpstr>Meaning relations among sentences</vt:lpstr>
      <vt:lpstr>Entailment</vt:lpstr>
      <vt:lpstr>Entailment</vt:lpstr>
      <vt:lpstr>Asymmetrical entailment</vt:lpstr>
      <vt:lpstr>Contradiction (negative entailment)</vt:lpstr>
      <vt:lpstr>Presupposition</vt:lpstr>
      <vt:lpstr>Presupposition triggers (choice)</vt:lpstr>
      <vt:lpstr>Presupposition triggers (choice)</vt:lpstr>
      <vt:lpstr>Difference between presupposition and entailment</vt:lpstr>
      <vt:lpstr>Information structure</vt:lpstr>
      <vt:lpstr>Topic, focus, comment</vt:lpstr>
      <vt:lpstr>Topic, focus, comment</vt:lpstr>
      <vt:lpstr>Passive voice</vt:lpstr>
      <vt:lpstr>Cleft sentences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Marco Pardemann</dc:creator>
  <dc:description>Version 0.9, 10.11.2005</dc:description>
  <cp:lastModifiedBy>magda.borowik@outlook.com</cp:lastModifiedBy>
  <cp:revision>1692</cp:revision>
  <cp:lastPrinted>2018-01-22T12:58:50Z</cp:lastPrinted>
  <dcterms:created xsi:type="dcterms:W3CDTF">2017-02-09T10:25:04Z</dcterms:created>
  <dcterms:modified xsi:type="dcterms:W3CDTF">2021-01-16T12:47:02Z</dcterms:modified>
</cp:coreProperties>
</file>