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4"/>
  </p:notesMasterIdLst>
  <p:sldIdLst>
    <p:sldId id="256" r:id="rId2"/>
    <p:sldId id="259" r:id="rId3"/>
    <p:sldId id="260" r:id="rId4"/>
    <p:sldId id="268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 ho" initials="sh" lastIdx="1" clrIdx="0">
    <p:extLst>
      <p:ext uri="{19B8F6BF-5375-455C-9EA6-DF929625EA0E}">
        <p15:presenceInfo xmlns:p15="http://schemas.microsoft.com/office/powerpoint/2012/main" userId="e916cbb7b0558c8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43BE5-E166-4EDE-9F0C-8595D2ED2B20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7F672-428F-42F3-89D0-243A55011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89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47F672-428F-42F3-89D0-243A5501163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80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6D8-1599-4237-B830-874D9DFF5BE9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108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BC67-059D-49AD-BC0C-FB64727256C6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16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3AB28-AF3C-4F8D-A759-273077A288EE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1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1F3C4-1D0F-4AB7-9BD0-EBF52464285B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2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50110-34BB-4004-A0DD-C43715EDB253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8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BA13-B0EC-405F-9E2A-BD475A799C6D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20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A18E-EDDD-46AF-B452-6E59CF014F50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92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5B245-0792-485A-9870-A6C1EC860433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68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29EF-953D-491F-9203-DA2677614BF5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2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D11998B-6245-4724-8661-8635CB6B4801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3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F8E61-8C15-4A09-9FCD-1338D1DAF809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65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22EBA40-37BE-4270-9FB5-F7231331E9B8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76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C1FA8F66-3B85-411D-A2A6-A50DF3026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3">
            <a:extLst>
              <a:ext uri="{FF2B5EF4-FFF2-40B4-BE49-F238E27FC236}">
                <a16:creationId xmlns:a16="http://schemas.microsoft.com/office/drawing/2014/main" id="{92F80F1F-A36F-4522-A06B-0F153588ED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00"/>
          <a:stretch/>
        </p:blipFill>
        <p:spPr>
          <a:xfrm>
            <a:off x="20" y="9635"/>
            <a:ext cx="12191980" cy="6857990"/>
          </a:xfrm>
          <a:prstGeom prst="rect">
            <a:avLst/>
          </a:prstGeom>
        </p:spPr>
      </p:pic>
      <p:sp>
        <p:nvSpPr>
          <p:cNvPr id="25" name="Rectangle 10">
            <a:extLst>
              <a:ext uri="{FF2B5EF4-FFF2-40B4-BE49-F238E27FC236}">
                <a16:creationId xmlns:a16="http://schemas.microsoft.com/office/drawing/2014/main" id="{4179E790-E691-4202-B7FA-62924FC8D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219240"/>
            <a:ext cx="11301984" cy="94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065EE0A0-4DA6-4AA2-A475-14DB03C55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376057"/>
            <a:ext cx="11303626" cy="2034709"/>
          </a:xfrm>
          <a:prstGeom prst="rect">
            <a:avLst/>
          </a:prstGeom>
          <a:solidFill>
            <a:schemeClr val="bg1"/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AB5054-C951-455E-B1E9-F4C214670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4572000"/>
            <a:ext cx="10965141" cy="895244"/>
          </a:xfrm>
        </p:spPr>
        <p:txBody>
          <a:bodyPr>
            <a:normAutofit fontScale="90000"/>
          </a:bodyPr>
          <a:lstStyle/>
          <a:p>
            <a:r>
              <a:rPr lang="de-DE" sz="4000" dirty="0">
                <a:solidFill>
                  <a:schemeClr val="tx1"/>
                </a:solidFill>
              </a:rPr>
              <a:t>Session </a:t>
            </a:r>
            <a:r>
              <a:rPr lang="en-US" sz="4000" dirty="0">
                <a:solidFill>
                  <a:schemeClr val="tx1"/>
                </a:solidFill>
              </a:rPr>
              <a:t>10</a:t>
            </a:r>
            <a:r>
              <a:rPr lang="de-DE" sz="4000" dirty="0">
                <a:solidFill>
                  <a:schemeClr val="tx1"/>
                </a:solidFill>
              </a:rPr>
              <a:t> – </a:t>
            </a:r>
            <a:r>
              <a:rPr lang="en-GB" sz="4000" dirty="0">
                <a:solidFill>
                  <a:schemeClr val="tx1"/>
                </a:solidFill>
              </a:rPr>
              <a:t>Introduction</a:t>
            </a:r>
            <a:r>
              <a:rPr lang="de-DE" sz="4000" dirty="0">
                <a:solidFill>
                  <a:schemeClr val="tx1"/>
                </a:solidFill>
              </a:rPr>
              <a:t> </a:t>
            </a:r>
            <a:r>
              <a:rPr lang="de-DE" sz="4000" dirty="0" err="1">
                <a:solidFill>
                  <a:schemeClr val="tx1"/>
                </a:solidFill>
              </a:rPr>
              <a:t>to</a:t>
            </a:r>
            <a:r>
              <a:rPr lang="de-DE" sz="4000" dirty="0">
                <a:solidFill>
                  <a:schemeClr val="tx1"/>
                </a:solidFill>
              </a:rPr>
              <a:t> </a:t>
            </a:r>
            <a:r>
              <a:rPr lang="de-DE" sz="4000" dirty="0" err="1">
                <a:solidFill>
                  <a:schemeClr val="tx1"/>
                </a:solidFill>
              </a:rPr>
              <a:t>Linguistics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490C3-5733-466C-8075-BC5AB27F8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8" y="5504576"/>
            <a:ext cx="10965142" cy="447491"/>
          </a:xfrm>
        </p:spPr>
        <p:txBody>
          <a:bodyPr>
            <a:normAutofit/>
          </a:bodyPr>
          <a:lstStyle/>
          <a:p>
            <a:r>
              <a:rPr lang="de-DE" dirty="0" err="1"/>
              <a:t>Shuk</a:t>
            </a:r>
            <a:r>
              <a:rPr lang="de-DE" dirty="0"/>
              <a:t> Han (Sara) HO														19/01/2021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729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20753-FB01-43E3-8BA4-E24684349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HOmework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89099-0BC7-4001-9125-8507F832C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2.	What are the lexical relations between the words in the following pairs?</a:t>
            </a:r>
          </a:p>
          <a:p>
            <a:pPr marL="0" indent="0">
              <a:buNone/>
            </a:pPr>
            <a:r>
              <a:rPr lang="en-GB" dirty="0"/>
              <a:t>v.	shallow – deep </a:t>
            </a:r>
          </a:p>
          <a:p>
            <a:pPr marL="0" indent="0">
              <a:buNone/>
            </a:pPr>
            <a:r>
              <a:rPr lang="en-GB" dirty="0"/>
              <a:t>vi.	choose – select</a:t>
            </a:r>
          </a:p>
          <a:p>
            <a:pPr marL="0" indent="0">
              <a:buNone/>
            </a:pPr>
            <a:r>
              <a:rPr lang="en-GB" dirty="0"/>
              <a:t>vii.	semantic – linguistics</a:t>
            </a:r>
          </a:p>
          <a:p>
            <a:pPr marL="0" indent="0">
              <a:buNone/>
            </a:pPr>
            <a:r>
              <a:rPr lang="en-GB" dirty="0"/>
              <a:t>viii.	tree – leaf</a:t>
            </a:r>
          </a:p>
          <a:p>
            <a:pPr marL="0" indent="0">
              <a:buNone/>
            </a:pPr>
            <a:r>
              <a:rPr lang="en-GB" dirty="0"/>
              <a:t>ix.	after – before 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F02BE-BA1B-4B21-B177-0C2167F3DD10}"/>
              </a:ext>
            </a:extLst>
          </p:cNvPr>
          <p:cNvSpPr txBox="1"/>
          <p:nvPr/>
        </p:nvSpPr>
        <p:spPr>
          <a:xfrm>
            <a:off x="2903305" y="3575676"/>
            <a:ext cx="20591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/>
              <a:t>synonyms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5D34F9-27D4-4BAF-8F8D-15804D5F7166}"/>
              </a:ext>
            </a:extLst>
          </p:cNvPr>
          <p:cNvSpPr txBox="1"/>
          <p:nvPr/>
        </p:nvSpPr>
        <p:spPr>
          <a:xfrm>
            <a:off x="2798851" y="3171944"/>
            <a:ext cx="20591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/>
              <a:t>gradable antonyms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1A910C-A517-460B-B156-9C5D92F879E9}"/>
              </a:ext>
            </a:extLst>
          </p:cNvPr>
          <p:cNvSpPr txBox="1"/>
          <p:nvPr/>
        </p:nvSpPr>
        <p:spPr>
          <a:xfrm>
            <a:off x="3322833" y="4025664"/>
            <a:ext cx="24717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/>
              <a:t>hyponym - hypernym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BE7B15-AF12-4966-9F6B-94DF642F320B}"/>
              </a:ext>
            </a:extLst>
          </p:cNvPr>
          <p:cNvSpPr txBox="1"/>
          <p:nvPr/>
        </p:nvSpPr>
        <p:spPr>
          <a:xfrm>
            <a:off x="2273156" y="4436959"/>
            <a:ext cx="24717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 err="1"/>
              <a:t>holonym</a:t>
            </a:r>
            <a:r>
              <a:rPr lang="en-GB" sz="1600" dirty="0"/>
              <a:t> - meronym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B9FD12-8574-47B9-8A63-2A05D9628D5B}"/>
              </a:ext>
            </a:extLst>
          </p:cNvPr>
          <p:cNvSpPr txBox="1"/>
          <p:nvPr/>
        </p:nvSpPr>
        <p:spPr>
          <a:xfrm>
            <a:off x="2530010" y="4886947"/>
            <a:ext cx="24717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/>
              <a:t>complementary antonyms</a:t>
            </a:r>
          </a:p>
        </p:txBody>
      </p:sp>
    </p:spTree>
    <p:extLst>
      <p:ext uri="{BB962C8B-B14F-4D97-AF65-F5344CB8AC3E}">
        <p14:creationId xmlns:p14="http://schemas.microsoft.com/office/powerpoint/2010/main" val="390325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6851-4DAE-4B82-99C1-F4FE362B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22CCF-565C-4CC3-9A57-60FD060A7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3.	What is funny about the headline: </a:t>
            </a:r>
          </a:p>
          <a:p>
            <a:pPr marL="0" indent="0">
              <a:buNone/>
            </a:pPr>
            <a:r>
              <a:rPr lang="en-GB" dirty="0"/>
              <a:t>Where´s the party?</a:t>
            </a:r>
          </a:p>
          <a:p>
            <a:pPr marL="0" indent="0">
              <a:buNone/>
            </a:pPr>
            <a:r>
              <a:rPr lang="en-GB" dirty="0"/>
              <a:t>How to get young people to vote for their politicians.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Party is a polysemous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87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6F7B9-8908-4070-9109-EE9D80D0D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06" y="702155"/>
            <a:ext cx="3568661" cy="1269713"/>
          </a:xfrm>
        </p:spPr>
        <p:txBody>
          <a:bodyPr>
            <a:normAutofit/>
          </a:bodyPr>
          <a:lstStyle/>
          <a:p>
            <a:r>
              <a:rPr lang="en-GB" dirty="0"/>
              <a:t>homework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D6D3E-8B66-4261-A918-BF9EDCD55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06" y="2340864"/>
            <a:ext cx="3568661" cy="3916098"/>
          </a:xfrm>
        </p:spPr>
        <p:txBody>
          <a:bodyPr>
            <a:normAutofit/>
          </a:bodyPr>
          <a:lstStyle/>
          <a:p>
            <a:pPr marL="342900" indent="-342900">
              <a:buAutoNum type="arabicPeriod" startAt="4"/>
            </a:pPr>
            <a:r>
              <a:rPr lang="en-GB" sz="1800" dirty="0"/>
              <a:t>Give an example of a prototypical member and a peripheral (opposite to prototypical) member of the concept animal.</a:t>
            </a:r>
          </a:p>
          <a:p>
            <a:pPr marL="342900" indent="-342900">
              <a:buAutoNum type="arabicPeriod" startAt="4"/>
            </a:pPr>
            <a:endParaRPr lang="en-GB" dirty="0"/>
          </a:p>
          <a:p>
            <a:pPr marL="0" indent="0">
              <a:buNone/>
            </a:pPr>
            <a:r>
              <a:rPr lang="en-GB" dirty="0"/>
              <a:t>Prototypical: dog, bird </a:t>
            </a:r>
          </a:p>
          <a:p>
            <a:pPr marL="0" indent="0">
              <a:buNone/>
            </a:pPr>
            <a:r>
              <a:rPr lang="en-GB" dirty="0"/>
              <a:t>Peripheral: human, plankton</a:t>
            </a:r>
          </a:p>
          <a:p>
            <a:pPr marL="342900" indent="-342900">
              <a:buAutoNum type="arabicPeriod" startAt="4"/>
            </a:pPr>
            <a:endParaRPr lang="en-GB" dirty="0"/>
          </a:p>
          <a:p>
            <a:pPr marL="342900" indent="-342900">
              <a:buAutoNum type="arabicPeriod" startAt="4"/>
            </a:pPr>
            <a:endParaRPr lang="en-GB" dirty="0"/>
          </a:p>
          <a:p>
            <a:pPr marL="342900" indent="-342900">
              <a:buAutoNum type="arabicPeriod" startAt="4"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9A839F-2B1A-4D62-B328-0550D9FD8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5" y="1158208"/>
            <a:ext cx="7160489" cy="463641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1815D2-A100-43E2-B2B0-95147B24D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p.140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32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5A94A-DBE8-4F67-B7B8-2F23B14D4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50A55-2A18-4D50-9B02-4F32D5A46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My landlord has finally sent someone to at least repair the doorbell.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Which two of the following sentences are </a:t>
            </a:r>
            <a:r>
              <a:rPr lang="en-GB" b="1" dirty="0"/>
              <a:t>NOT entailed </a:t>
            </a:r>
            <a:r>
              <a:rPr lang="en-GB" dirty="0"/>
              <a:t>by the sentence in 1)?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a. It was my landlord who has sent someone to repair the doorbell. </a:t>
            </a:r>
          </a:p>
          <a:p>
            <a:pPr marL="0" indent="0">
              <a:buNone/>
            </a:pPr>
            <a:r>
              <a:rPr lang="en-GB" dirty="0"/>
              <a:t>b. It took my landlord many days to send someone to repair the doorbell.  </a:t>
            </a:r>
          </a:p>
          <a:p>
            <a:pPr marL="0" indent="0">
              <a:buNone/>
            </a:pPr>
            <a:r>
              <a:rPr lang="en-GB" dirty="0"/>
              <a:t>c. My dishwasher needs repairing as well. </a:t>
            </a:r>
          </a:p>
          <a:p>
            <a:pPr marL="0" indent="0">
              <a:buNone/>
            </a:pPr>
            <a:r>
              <a:rPr lang="en-GB" dirty="0"/>
              <a:t>d. The doorbell is what is to be repaired by the person my landlord has sent.</a:t>
            </a:r>
          </a:p>
          <a:p>
            <a:endParaRPr lang="en-GB" dirty="0"/>
          </a:p>
        </p:txBody>
      </p: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D991E7FF-E50D-4EF6-AC17-5EF0CB1584D8}"/>
              </a:ext>
            </a:extLst>
          </p:cNvPr>
          <p:cNvSpPr/>
          <p:nvPr/>
        </p:nvSpPr>
        <p:spPr>
          <a:xfrm>
            <a:off x="4561726" y="4880225"/>
            <a:ext cx="369870" cy="30822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7222FE11-40E2-4DC9-852F-BA2035EA9A8B}"/>
              </a:ext>
            </a:extLst>
          </p:cNvPr>
          <p:cNvSpPr/>
          <p:nvPr/>
        </p:nvSpPr>
        <p:spPr>
          <a:xfrm>
            <a:off x="7128553" y="4438436"/>
            <a:ext cx="369870" cy="30822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8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74FCC-5F68-4812-9E8A-F4D3D5BD2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8E91B-1AFE-43FD-812F-06AAF70AA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521358"/>
            <a:ext cx="11029615" cy="3634486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Everyone in the royal family loved our king's dog, who disappeared under mysterious circumstances.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Which two of the following sentences are NOT presuppositions of 2)?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a. The king had a dog.</a:t>
            </a:r>
          </a:p>
          <a:p>
            <a:pPr marL="0" indent="0">
              <a:buNone/>
            </a:pPr>
            <a:r>
              <a:rPr lang="en-GB" dirty="0"/>
              <a:t>b. There was at least one person in the royal family except for the king.</a:t>
            </a:r>
          </a:p>
          <a:p>
            <a:pPr marL="0" indent="0">
              <a:buNone/>
            </a:pPr>
            <a:r>
              <a:rPr lang="en-GB" dirty="0"/>
              <a:t>c. Our king's dog was loved by everyone in the royal family. </a:t>
            </a:r>
          </a:p>
          <a:p>
            <a:pPr marL="0" indent="0">
              <a:buNone/>
            </a:pPr>
            <a:r>
              <a:rPr lang="en-GB" dirty="0"/>
              <a:t>d. The king's dog has vanished.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FCBC41DD-E573-4EE9-8C4D-1A0BF971EE80}"/>
              </a:ext>
            </a:extLst>
          </p:cNvPr>
          <p:cNvSpPr/>
          <p:nvPr/>
        </p:nvSpPr>
        <p:spPr>
          <a:xfrm>
            <a:off x="3801438" y="5239820"/>
            <a:ext cx="369870" cy="30822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2D4A604C-34B1-474E-90AA-EBC400BBF9D5}"/>
              </a:ext>
            </a:extLst>
          </p:cNvPr>
          <p:cNvSpPr/>
          <p:nvPr/>
        </p:nvSpPr>
        <p:spPr>
          <a:xfrm>
            <a:off x="5911064" y="4828854"/>
            <a:ext cx="369870" cy="30822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31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6A695-8A84-4947-8408-37118760F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6084A-9037-485E-B955-4077F1D52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Which two of the following statements are incorrect?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a. The first constituent in a clause always carries special focus. </a:t>
            </a:r>
          </a:p>
          <a:p>
            <a:pPr marL="0" indent="0">
              <a:buNone/>
            </a:pPr>
            <a:r>
              <a:rPr lang="en-GB" dirty="0"/>
              <a:t>b. The first constituent in a sentence tends to be reserved for information that is new in the active discourse. </a:t>
            </a:r>
          </a:p>
          <a:p>
            <a:pPr marL="0" indent="0">
              <a:buNone/>
            </a:pPr>
            <a:r>
              <a:rPr lang="en-GB" dirty="0"/>
              <a:t>c. Cleft constructions are typically used to move a particular constituent into focus.</a:t>
            </a:r>
          </a:p>
          <a:p>
            <a:pPr marL="0" indent="0">
              <a:buNone/>
            </a:pPr>
            <a:r>
              <a:rPr lang="en-GB" dirty="0"/>
              <a:t>d. A passive can be used to mark the semantic patient of an event as topic.</a:t>
            </a:r>
          </a:p>
          <a:p>
            <a:endParaRPr lang="en-GB" dirty="0"/>
          </a:p>
        </p:txBody>
      </p: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DAF6FA2B-9B6F-4A1D-B33A-A25DF1F8BF9B}"/>
              </a:ext>
            </a:extLst>
          </p:cNvPr>
          <p:cNvSpPr/>
          <p:nvPr/>
        </p:nvSpPr>
        <p:spPr>
          <a:xfrm>
            <a:off x="6287785" y="3595955"/>
            <a:ext cx="369870" cy="30822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F4D46DBC-C058-4AE8-AF28-DF4AB0789FAB}"/>
              </a:ext>
            </a:extLst>
          </p:cNvPr>
          <p:cNvSpPr/>
          <p:nvPr/>
        </p:nvSpPr>
        <p:spPr>
          <a:xfrm>
            <a:off x="10109771" y="4003995"/>
            <a:ext cx="369870" cy="30822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98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9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63FC0CD-F19B-4D9C-9C47-EB7E9D16E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EC7BE7-E1EB-4914-B6E5-453121A1B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23901"/>
            <a:ext cx="10993549" cy="14287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dirty="0"/>
              <a:t>Sense relation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E70159E-5269-4C18-AA0B-D50513DB3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BBE9C8C-98B2-41C2-B47B-9A396CBA2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2ECCA3D-5ECA-4A8B-B9D7-CE6DEB72B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6ED7B7B-0EFB-4C98-B95F-2AD9814576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4229" y="2790605"/>
            <a:ext cx="9418918" cy="360273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61C8F-35FD-43EE-9359-637AA9282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B. Kortmann p. 204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158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12">
            <a:extLst>
              <a:ext uri="{FF2B5EF4-FFF2-40B4-BE49-F238E27FC236}">
                <a16:creationId xmlns:a16="http://schemas.microsoft.com/office/drawing/2014/main" id="{F875149D-F692-45DA-8324-D5E0193D5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FE6ABD-2F40-4A16-BD2E-0BA5A4469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00930"/>
            <a:ext cx="3568661" cy="2256390"/>
          </a:xfrm>
        </p:spPr>
        <p:txBody>
          <a:bodyPr anchor="ctr">
            <a:normAutofit/>
          </a:bodyPr>
          <a:lstStyle/>
          <a:p>
            <a:r>
              <a:rPr lang="en-GB" dirty="0"/>
              <a:t>Sense relation I </a:t>
            </a:r>
          </a:p>
        </p:txBody>
      </p:sp>
      <p:sp>
        <p:nvSpPr>
          <p:cNvPr id="30" name="Rectangle 14">
            <a:extLst>
              <a:ext uri="{FF2B5EF4-FFF2-40B4-BE49-F238E27FC236}">
                <a16:creationId xmlns:a16="http://schemas.microsoft.com/office/drawing/2014/main" id="{C0B19935-C760-4698-9DD1-973C8A428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16">
            <a:extLst>
              <a:ext uri="{FF2B5EF4-FFF2-40B4-BE49-F238E27FC236}">
                <a16:creationId xmlns:a16="http://schemas.microsoft.com/office/drawing/2014/main" id="{08990612-E008-4F02-AEBB-B140BE753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Rectangle 18">
            <a:extLst>
              <a:ext uri="{FF2B5EF4-FFF2-40B4-BE49-F238E27FC236}">
                <a16:creationId xmlns:a16="http://schemas.microsoft.com/office/drawing/2014/main" id="{A310A41F-3A14-4150-B6CF-0A577DDDEA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Content Placeholder 5">
            <a:extLst>
              <a:ext uri="{FF2B5EF4-FFF2-40B4-BE49-F238E27FC236}">
                <a16:creationId xmlns:a16="http://schemas.microsoft.com/office/drawing/2014/main" id="{228BC64B-417D-4ED1-8BB3-01D1520E6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1870" y="800930"/>
            <a:ext cx="7183597" cy="2256390"/>
          </a:xfrm>
        </p:spPr>
        <p:txBody>
          <a:bodyPr>
            <a:normAutofit/>
          </a:bodyPr>
          <a:lstStyle/>
          <a:p>
            <a:r>
              <a:rPr lang="en-GB" dirty="0"/>
              <a:t>Hypernym &lt;-&gt; Hyponym : Flower &lt;-&gt; Rose</a:t>
            </a:r>
          </a:p>
          <a:p>
            <a:r>
              <a:rPr lang="en-GB" dirty="0"/>
              <a:t>Meronym &lt;-&gt; </a:t>
            </a:r>
            <a:r>
              <a:rPr lang="en-GB" dirty="0" err="1"/>
              <a:t>Holonym</a:t>
            </a:r>
            <a:r>
              <a:rPr lang="en-GB" dirty="0"/>
              <a:t>: Face &lt;-&gt; Mouth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8FB37A0-E9AE-4916-99FF-17A6488BC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664" y="3261798"/>
            <a:ext cx="8768137" cy="3046926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36A049-EA61-4AF1-83D4-DB9329D4F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B. Kortmann p. 203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21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2A7F125-D352-4AC4-A13A-AF832EFF9F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084047"/>
              </p:ext>
            </p:extLst>
          </p:nvPr>
        </p:nvGraphicFramePr>
        <p:xfrm>
          <a:off x="633573" y="2321015"/>
          <a:ext cx="11029950" cy="22148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514975">
                  <a:extLst>
                    <a:ext uri="{9D8B030D-6E8A-4147-A177-3AD203B41FA5}">
                      <a16:colId xmlns:a16="http://schemas.microsoft.com/office/drawing/2014/main" val="3940489300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val="209952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48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i="1" dirty="0"/>
                        <a:t>Synonym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Buy, Purchase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39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i="1" dirty="0"/>
                        <a:t>Complementary antonym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Male &lt;-&gt; Female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184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i="1" dirty="0"/>
                        <a:t>Gradable antonym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Hot &lt;-&gt; Cold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587585"/>
                  </a:ext>
                </a:extLst>
              </a:tr>
              <a:tr h="274466">
                <a:tc>
                  <a:txBody>
                    <a:bodyPr/>
                    <a:lstStyle/>
                    <a:p>
                      <a:r>
                        <a:rPr lang="en-GB" b="1" i="1" dirty="0"/>
                        <a:t>Relational opposite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Pupil &lt;-&gt;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421827"/>
                  </a:ext>
                </a:extLst>
              </a:tr>
              <a:tr h="274466">
                <a:tc>
                  <a:txBody>
                    <a:bodyPr/>
                    <a:lstStyle/>
                    <a:p>
                      <a:r>
                        <a:rPr lang="en-GB" b="1" i="1" dirty="0"/>
                        <a:t>Directional opposite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Push &lt;-&gt; Pull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852589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95B117D4-AEA6-4AB0-828E-32ABA0D61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1890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dirty="0"/>
              <a:t>Sense relation II – non-hierarchical </a:t>
            </a:r>
          </a:p>
        </p:txBody>
      </p:sp>
    </p:spTree>
    <p:extLst>
      <p:ext uri="{BB962C8B-B14F-4D97-AF65-F5344CB8AC3E}">
        <p14:creationId xmlns:p14="http://schemas.microsoft.com/office/powerpoint/2010/main" val="111601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99AAA-1A04-4366-8706-F827FE19E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Sense relation III – lexical </a:t>
            </a:r>
            <a:r>
              <a:rPr lang="en-US" sz="3200" dirty="0" err="1"/>
              <a:t>ambiquity</a:t>
            </a:r>
            <a:r>
              <a:rPr lang="en-US" sz="3200" dirty="0"/>
              <a:t> </a:t>
            </a:r>
            <a:endParaRPr lang="en-GB" sz="2800" dirty="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A2084AB4-5915-487B-84D2-7D2D043E60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62509"/>
              </p:ext>
            </p:extLst>
          </p:nvPr>
        </p:nvGraphicFramePr>
        <p:xfrm>
          <a:off x="633573" y="2321015"/>
          <a:ext cx="11029950" cy="2118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514975">
                  <a:extLst>
                    <a:ext uri="{9D8B030D-6E8A-4147-A177-3AD203B41FA5}">
                      <a16:colId xmlns:a16="http://schemas.microsoft.com/office/drawing/2014/main" val="3940489300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val="209952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48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i="1" dirty="0"/>
                        <a:t>Polysemy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Head “Top part of the body”/ “Person in charge”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839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i="1" dirty="0"/>
                        <a:t>Homonym I - Homophone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See &lt;-&gt; Sea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184948"/>
                  </a:ext>
                </a:extLst>
              </a:tr>
              <a:tr h="447985">
                <a:tc>
                  <a:txBody>
                    <a:bodyPr/>
                    <a:lstStyle/>
                    <a:p>
                      <a:r>
                        <a:rPr lang="en-GB" b="1" i="1" dirty="0"/>
                        <a:t>Homonym II – Homograph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Lie “place oneself in a horizontal position” &lt;-&gt; Lie “Speak untruthfully”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587585"/>
                  </a:ext>
                </a:extLst>
              </a:tr>
              <a:tr h="27446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i="1" dirty="0"/>
                        <a:t>Homonym II – Homograph II (Heteronym)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Bass “Instrument” &lt;-&gt; Bass “fish”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421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2532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8882-C3FB-4E32-8B78-784279CEB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HOmework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716DA-D626-420D-9D78-3B5693EAC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1.	Shortly explain and provide an example for the following terms:</a:t>
            </a:r>
          </a:p>
          <a:p>
            <a:pPr marL="0" indent="0">
              <a:buNone/>
            </a:pPr>
            <a:r>
              <a:rPr lang="en-GB" dirty="0" err="1"/>
              <a:t>i</a:t>
            </a:r>
            <a:r>
              <a:rPr lang="en-GB" dirty="0"/>
              <a:t>.	Polysemy</a:t>
            </a:r>
          </a:p>
          <a:p>
            <a:pPr marL="0" indent="0">
              <a:buNone/>
            </a:pPr>
            <a:r>
              <a:rPr lang="en-GB" dirty="0"/>
              <a:t>ii.	Homophone</a:t>
            </a:r>
          </a:p>
          <a:p>
            <a:pPr marL="0" indent="0">
              <a:buNone/>
            </a:pPr>
            <a:r>
              <a:rPr lang="en-GB" dirty="0"/>
              <a:t>iii.	Homograph</a:t>
            </a:r>
          </a:p>
          <a:p>
            <a:pPr marL="0" indent="0">
              <a:buNone/>
            </a:pPr>
            <a:r>
              <a:rPr lang="en-GB" dirty="0"/>
              <a:t>iv.	Heteronym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99113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Dividend">
      <a:maj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559</Words>
  <Application>Microsoft Office PowerPoint</Application>
  <PresentationFormat>Widescreen</PresentationFormat>
  <Paragraphs>89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 Nova Light</vt:lpstr>
      <vt:lpstr>Calibri</vt:lpstr>
      <vt:lpstr>Wingdings 2</vt:lpstr>
      <vt:lpstr>DividendVTI</vt:lpstr>
      <vt:lpstr>Session 10 – Introduction to Linguistics</vt:lpstr>
      <vt:lpstr>Test 9</vt:lpstr>
      <vt:lpstr>Test 9</vt:lpstr>
      <vt:lpstr>Test 9</vt:lpstr>
      <vt:lpstr>Sense relation </vt:lpstr>
      <vt:lpstr>Sense relation I </vt:lpstr>
      <vt:lpstr>Sense relation II – non-hierarchical </vt:lpstr>
      <vt:lpstr>Sense relation III – lexical ambiquity </vt:lpstr>
      <vt:lpstr>HOmework</vt:lpstr>
      <vt:lpstr>HOmework</vt:lpstr>
      <vt:lpstr>homework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3 – Introduction to Linguistics</dc:title>
  <dc:creator>sara ho</dc:creator>
  <cp:lastModifiedBy>sara ho</cp:lastModifiedBy>
  <cp:revision>47</cp:revision>
  <dcterms:created xsi:type="dcterms:W3CDTF">2020-11-17T10:48:28Z</dcterms:created>
  <dcterms:modified xsi:type="dcterms:W3CDTF">2021-01-19T11:12:42Z</dcterms:modified>
</cp:coreProperties>
</file>