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1"/>
  </p:notesMasterIdLst>
  <p:sldIdLst>
    <p:sldId id="256" r:id="rId2"/>
    <p:sldId id="259" r:id="rId3"/>
    <p:sldId id="262" r:id="rId4"/>
    <p:sldId id="260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ho" initials="sh" lastIdx="1" clrIdx="0">
    <p:extLst>
      <p:ext uri="{19B8F6BF-5375-455C-9EA6-DF929625EA0E}">
        <p15:presenceInfo xmlns:p15="http://schemas.microsoft.com/office/powerpoint/2012/main" userId="e916cbb7b0558c8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43BE5-E166-4EDE-9F0C-8595D2ED2B20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7F672-428F-42F3-89D0-243A55011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89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47F672-428F-42F3-89D0-243A5501163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603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6D8-1599-4237-B830-874D9DFF5BE9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108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BC67-059D-49AD-BC0C-FB64727256C6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16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3AB28-AF3C-4F8D-A759-273077A288EE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1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1F3C4-1D0F-4AB7-9BD0-EBF52464285B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2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50110-34BB-4004-A0DD-C43715EDB253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8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BA13-B0EC-405F-9E2A-BD475A799C6D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20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A18E-EDDD-46AF-B452-6E59CF014F50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9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5B245-0792-485A-9870-A6C1EC860433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6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29EF-953D-491F-9203-DA2677614BF5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2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D11998B-6245-4724-8661-8635CB6B4801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3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F8E61-8C15-4A09-9FCD-1338D1DAF809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5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2EBA40-37BE-4270-9FB5-F7231331E9B8}" type="datetime1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76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C1FA8F66-3B85-411D-A2A6-A50DF3026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3">
            <a:extLst>
              <a:ext uri="{FF2B5EF4-FFF2-40B4-BE49-F238E27FC236}">
                <a16:creationId xmlns:a16="http://schemas.microsoft.com/office/drawing/2014/main" id="{92F80F1F-A36F-4522-A06B-0F153588ED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00"/>
          <a:stretch/>
        </p:blipFill>
        <p:spPr>
          <a:xfrm>
            <a:off x="20" y="9635"/>
            <a:ext cx="12191980" cy="6857990"/>
          </a:xfrm>
          <a:prstGeom prst="rect">
            <a:avLst/>
          </a:prstGeom>
        </p:spPr>
      </p:pic>
      <p:sp>
        <p:nvSpPr>
          <p:cNvPr id="25" name="Rectangle 10">
            <a:extLst>
              <a:ext uri="{FF2B5EF4-FFF2-40B4-BE49-F238E27FC236}">
                <a16:creationId xmlns:a16="http://schemas.microsoft.com/office/drawing/2014/main" id="{4179E790-E691-4202-B7FA-62924FC8D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219240"/>
            <a:ext cx="11301984" cy="94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065EE0A0-4DA6-4AA2-A475-14DB03C55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376057"/>
            <a:ext cx="11303626" cy="2034709"/>
          </a:xfrm>
          <a:prstGeom prst="rect">
            <a:avLst/>
          </a:prstGeom>
          <a:solidFill>
            <a:schemeClr val="bg1"/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AB5054-C951-455E-B1E9-F4C214670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4572000"/>
            <a:ext cx="10965141" cy="895244"/>
          </a:xfrm>
        </p:spPr>
        <p:txBody>
          <a:bodyPr>
            <a:normAutofit fontScale="90000"/>
          </a:bodyPr>
          <a:lstStyle/>
          <a:p>
            <a:r>
              <a:rPr lang="de-DE" sz="4000" dirty="0">
                <a:solidFill>
                  <a:schemeClr val="tx1"/>
                </a:solidFill>
              </a:rPr>
              <a:t>Session </a:t>
            </a:r>
            <a:r>
              <a:rPr lang="en-US" sz="4000" dirty="0">
                <a:solidFill>
                  <a:schemeClr val="tx1"/>
                </a:solidFill>
              </a:rPr>
              <a:t>11</a:t>
            </a:r>
            <a:r>
              <a:rPr lang="de-DE" sz="4000" dirty="0">
                <a:solidFill>
                  <a:schemeClr val="tx1"/>
                </a:solidFill>
              </a:rPr>
              <a:t> – </a:t>
            </a:r>
            <a:r>
              <a:rPr lang="en-GB" sz="4000" dirty="0">
                <a:solidFill>
                  <a:schemeClr val="tx1"/>
                </a:solidFill>
              </a:rPr>
              <a:t>Introduction</a:t>
            </a:r>
            <a:r>
              <a:rPr lang="de-DE" sz="4000" dirty="0">
                <a:solidFill>
                  <a:schemeClr val="tx1"/>
                </a:solidFill>
              </a:rPr>
              <a:t> </a:t>
            </a:r>
            <a:r>
              <a:rPr lang="de-DE" sz="4000" dirty="0" err="1">
                <a:solidFill>
                  <a:schemeClr val="tx1"/>
                </a:solidFill>
              </a:rPr>
              <a:t>to</a:t>
            </a:r>
            <a:r>
              <a:rPr lang="de-DE" sz="4000" dirty="0">
                <a:solidFill>
                  <a:schemeClr val="tx1"/>
                </a:solidFill>
              </a:rPr>
              <a:t> </a:t>
            </a:r>
            <a:r>
              <a:rPr lang="de-DE" sz="4000" dirty="0" err="1">
                <a:solidFill>
                  <a:schemeClr val="tx1"/>
                </a:solidFill>
              </a:rPr>
              <a:t>Linguistics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490C3-5733-466C-8075-BC5AB27F8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8" y="5504576"/>
            <a:ext cx="10965142" cy="447491"/>
          </a:xfrm>
        </p:spPr>
        <p:txBody>
          <a:bodyPr>
            <a:normAutofit/>
          </a:bodyPr>
          <a:lstStyle/>
          <a:p>
            <a:r>
              <a:rPr lang="de-DE" dirty="0" err="1"/>
              <a:t>Shuk</a:t>
            </a:r>
            <a:r>
              <a:rPr lang="de-DE" dirty="0"/>
              <a:t> Han (Sara) HO														26/01/2021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729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5A94A-DBE8-4F67-B7B8-2F23B14D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B189B2-F633-4F68-B1EB-9D8E0ED38D21}"/>
              </a:ext>
            </a:extLst>
          </p:cNvPr>
          <p:cNvSpPr txBox="1"/>
          <p:nvPr/>
        </p:nvSpPr>
        <p:spPr>
          <a:xfrm>
            <a:off x="411479" y="2115748"/>
            <a:ext cx="1162009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Consider the following entry in the Farlex Partner Medical Dictionary (2012) © Farlex 2012:</a:t>
            </a:r>
          </a:p>
          <a:p>
            <a:r>
              <a:rPr lang="en-GB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bod·y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bod'ē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),</a:t>
            </a:r>
          </a:p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1. The head, neck, trunk, and limbs. The human body, consisting of head (caput), neck (</a:t>
            </a:r>
            <a:r>
              <a:rPr lang="en-GB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collum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), trunk (truncus), and limbs (membra).</a:t>
            </a:r>
          </a:p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2. The material part of a human, as distinguished from the mind and spirit.</a:t>
            </a:r>
          </a:p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3. The principal mass of any structure.</a:t>
            </a:r>
          </a:p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4. A thing; a substance.</a:t>
            </a: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Fill in the correct term describing sense relations:</a:t>
            </a:r>
          </a:p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Head, neck, trunk, limbs are __________ of the term body. </a:t>
            </a:r>
          </a:p>
          <a:p>
            <a:r>
              <a:rPr lang="en-GB" sz="1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meronyms</a:t>
            </a:r>
            <a:r>
              <a:rPr lang="en-GB" sz="1800" b="0" i="0" u="none" strike="noStrike" dirty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Which sense relation is illustrated in the definitions 1-4? __________ </a:t>
            </a:r>
          </a:p>
          <a:p>
            <a:r>
              <a:rPr lang="en-GB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polysemy</a:t>
            </a:r>
            <a:r>
              <a:rPr lang="en-GB" b="0" i="0" u="none" strike="noStrike" dirty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3.	Provide a prototypical and non-prototypical example of the concept BOOK. Shortly explain your answer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118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D007C-8875-4ABF-BFC7-F66386E3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Pragmatics meaning 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DF7E9-5EF3-4A4A-A602-6E15A5535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Happy birthday!  &lt;- Truth-conditions fails in capture its meaning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1800" dirty="0"/>
              <a:t>Speech Act Theory</a:t>
            </a:r>
          </a:p>
          <a:p>
            <a:r>
              <a:rPr lang="en-GB" dirty="0"/>
              <a:t>Communication is a dynamic process, to communicate is to </a:t>
            </a:r>
            <a:r>
              <a:rPr lang="en-GB" b="1" dirty="0"/>
              <a:t>act</a:t>
            </a:r>
          </a:p>
          <a:p>
            <a:r>
              <a:rPr lang="en-GB" dirty="0"/>
              <a:t>Communication is successful if the hearer grasps the speaker´s intention(s)</a:t>
            </a:r>
          </a:p>
          <a:p>
            <a:pPr marL="0" indent="0">
              <a:buNone/>
            </a:pPr>
            <a:r>
              <a:rPr lang="en-GB" dirty="0"/>
              <a:t>What kinds of communicative intentions the speakers want to express? </a:t>
            </a:r>
          </a:p>
        </p:txBody>
      </p:sp>
    </p:spTree>
    <p:extLst>
      <p:ext uri="{BB962C8B-B14F-4D97-AF65-F5344CB8AC3E}">
        <p14:creationId xmlns:p14="http://schemas.microsoft.com/office/powerpoint/2010/main" val="278119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14A97-C9ED-4E72-9CEE-741C23DA4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 basic type of SPEECH ACTS/Communicative intentions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32982-BD3F-4D20-969E-E5F2DB759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Representatives/</a:t>
            </a:r>
            <a:r>
              <a:rPr lang="en-GB" dirty="0" err="1"/>
              <a:t>Assertives</a:t>
            </a:r>
            <a:r>
              <a:rPr lang="en-GB" dirty="0"/>
              <a:t>: Describe the world</a:t>
            </a:r>
          </a:p>
          <a:p>
            <a:r>
              <a:rPr lang="en-GB" dirty="0"/>
              <a:t>Directives/Questions: Get people to do thing, answer question </a:t>
            </a:r>
          </a:p>
          <a:p>
            <a:r>
              <a:rPr lang="en-GB" dirty="0" err="1"/>
              <a:t>Commissives</a:t>
            </a:r>
            <a:r>
              <a:rPr lang="en-GB" dirty="0"/>
              <a:t>: Promises</a:t>
            </a:r>
          </a:p>
          <a:p>
            <a:r>
              <a:rPr lang="en-GB" dirty="0" err="1"/>
              <a:t>Expressives</a:t>
            </a:r>
            <a:r>
              <a:rPr lang="en-GB" dirty="0"/>
              <a:t>: Express feelings and opinion</a:t>
            </a:r>
          </a:p>
          <a:p>
            <a:r>
              <a:rPr lang="en-GB" dirty="0"/>
              <a:t>Declarations: Baptisms, marriages, divorces , declaration of wars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Example: </a:t>
            </a:r>
            <a:r>
              <a:rPr lang="en-GB" b="1" dirty="0"/>
              <a:t>It is cold here</a:t>
            </a:r>
          </a:p>
          <a:p>
            <a:pPr marL="0" indent="0">
              <a:buNone/>
            </a:pPr>
            <a:r>
              <a:rPr lang="en-GB" dirty="0"/>
              <a:t>Surface/Secondary communicative intention (Direct speech Act): Representative</a:t>
            </a:r>
          </a:p>
          <a:p>
            <a:pPr marL="0" indent="0">
              <a:buNone/>
            </a:pPr>
            <a:r>
              <a:rPr lang="en-GB" dirty="0"/>
              <a:t>Primary communicative intention (Indirect Speech Act): Directive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B251AC-CE29-4769-BC6E-62072DF2D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7530" y="2225111"/>
            <a:ext cx="5784470" cy="173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6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B943-AE06-4E13-83F2-57AC8C8A9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92377-EE23-48AD-9582-54A8AFC20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63554"/>
            <a:ext cx="11029615" cy="44661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1.	Identify both the direct and the (possible) indirect speech act for each of the following examples: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E.g. The room is cold.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Answer:   Direct speech act: Assertive/Representative 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Indirect speech act: Directive. The speaker wants to get someone to do something   to make the room not that cold by pointing to the fact that the room is cold.  </a:t>
            </a:r>
          </a:p>
          <a:p>
            <a:pPr marL="0" indent="0">
              <a:buNone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.	I could do with a cup of coffee. </a:t>
            </a:r>
          </a:p>
          <a:p>
            <a:pPr marL="0" indent="0">
              <a:buNone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ii.	Didn´t I tell you to be careful?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iii.	Soon I´ll come and get you.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iv.	[In a seminar] Does anyone have question?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8FB5E6-2C26-45BD-B1AC-D3E9B11A60A5}"/>
              </a:ext>
            </a:extLst>
          </p:cNvPr>
          <p:cNvSpPr txBox="1"/>
          <p:nvPr/>
        </p:nvSpPr>
        <p:spPr>
          <a:xfrm>
            <a:off x="3616693" y="3673395"/>
            <a:ext cx="60976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D: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Expressives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: The speaker is expressing their own opinion/feeling</a:t>
            </a:r>
          </a:p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IN: Directive: The speaker wants someone to get them a coffee.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EC17E9-EF83-432D-A1F3-25344EBA7468}"/>
              </a:ext>
            </a:extLst>
          </p:cNvPr>
          <p:cNvSpPr txBox="1"/>
          <p:nvPr/>
        </p:nvSpPr>
        <p:spPr>
          <a:xfrm>
            <a:off x="3616693" y="4364810"/>
            <a:ext cx="60976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D: Questions/Directives: A Yes/No question</a:t>
            </a:r>
          </a:p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IN: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Expressives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: Express feeling of worry/disappointment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9ACE0E-5B1B-4B13-B2C9-569A280348AA}"/>
              </a:ext>
            </a:extLst>
          </p:cNvPr>
          <p:cNvSpPr txBox="1"/>
          <p:nvPr/>
        </p:nvSpPr>
        <p:spPr>
          <a:xfrm>
            <a:off x="3451459" y="5056225"/>
            <a:ext cx="60976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D: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Commissives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: The speaker promises to get the hearer soon</a:t>
            </a:r>
          </a:p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IN: 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Expressives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: Express threat // Directives: the hearer should get ready soon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0DEFC2-4714-46F3-A241-1F9DC4B1A9A5}"/>
              </a:ext>
            </a:extLst>
          </p:cNvPr>
          <p:cNvSpPr txBox="1"/>
          <p:nvPr/>
        </p:nvSpPr>
        <p:spPr>
          <a:xfrm>
            <a:off x="4604887" y="5742950"/>
            <a:ext cx="60976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D: Questions/Directives : A Yes/No question</a:t>
            </a:r>
          </a:p>
          <a:p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IN: Directive: The speaker wants to motivate the hearers to ask questions</a:t>
            </a:r>
          </a:p>
        </p:txBody>
      </p:sp>
    </p:spTree>
    <p:extLst>
      <p:ext uri="{BB962C8B-B14F-4D97-AF65-F5344CB8AC3E}">
        <p14:creationId xmlns:p14="http://schemas.microsoft.com/office/powerpoint/2010/main" val="259531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FFEB7-3B3F-4962-8CBB-AA9638CA2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Pragmatics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CE9C0-B312-42F9-979F-0E218A74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Another way of studying pragmatics meaning </a:t>
            </a:r>
          </a:p>
          <a:p>
            <a:pPr marL="0" indent="0">
              <a:buNone/>
            </a:pPr>
            <a:r>
              <a:rPr lang="en-GB" dirty="0"/>
              <a:t>A: I want to go to the cinema tonight</a:t>
            </a:r>
          </a:p>
          <a:p>
            <a:pPr marL="0" indent="0">
              <a:buNone/>
            </a:pPr>
            <a:r>
              <a:rPr lang="en-GB" dirty="0"/>
              <a:t>B: I have an exam tomorrow </a:t>
            </a:r>
          </a:p>
          <a:p>
            <a:pPr marL="0" indent="0">
              <a:buNone/>
            </a:pPr>
            <a:r>
              <a:rPr lang="en-GB" dirty="0"/>
              <a:t>Truth – conditions fail again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is said and what is actually meant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89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EABFD-975F-4FFF-B799-15E16721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Grice´s cooperative principle + conversational implicature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4FC67-1420-41BA-B15B-3A1F11679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Cooperative Principle – descriptive, not prescriptive: They are observations of how people communicate </a:t>
            </a:r>
          </a:p>
          <a:p>
            <a:r>
              <a:rPr lang="en-GB" dirty="0"/>
              <a:t>Quality: Make your contribution one that is true. Do not say what you believe to be false (Quality1). Do not say that for which you lack adequate evidence (Quality2).</a:t>
            </a:r>
          </a:p>
          <a:p>
            <a:r>
              <a:rPr lang="en-GB" dirty="0"/>
              <a:t>Quantity: Make your contribution as informative as is required for the current purposes of the exchange (Quantity1) and not more informative than required (Quantity2).</a:t>
            </a:r>
          </a:p>
          <a:p>
            <a:r>
              <a:rPr lang="en-GB" dirty="0"/>
              <a:t>Relation: Be relevant. Do not change the topic.</a:t>
            </a:r>
          </a:p>
          <a:p>
            <a:r>
              <a:rPr lang="en-GB" dirty="0"/>
              <a:t>Manner: Be perspicuous: Avoid obscurity of expression (Manner1), avoid ambiguity (Manner2), be brief (Manner3) and orderly (Manner4).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Apparently non-cooperative behaviours bring out extra meanings -&gt; conversational implicatures </a:t>
            </a:r>
          </a:p>
        </p:txBody>
      </p:sp>
    </p:spTree>
    <p:extLst>
      <p:ext uri="{BB962C8B-B14F-4D97-AF65-F5344CB8AC3E}">
        <p14:creationId xmlns:p14="http://schemas.microsoft.com/office/powerpoint/2010/main" val="281053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D1D90-B44E-42A0-A603-960D01332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3605D-B05D-4EC4-9750-B4C6208E8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831752"/>
            <a:ext cx="11029615" cy="363448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2.	Which maxims of the Cooperative Principle are violated or flouted in the following conversations? What (possible) conversational implicatures do these violations/flouts give rise to?</a:t>
            </a:r>
          </a:p>
          <a:p>
            <a:endParaRPr lang="en-GB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E.g. 	 A: 	Let's go to the movie tonight.</a:t>
            </a:r>
          </a:p>
          <a:p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    B: 	I have to study for an exam.</a:t>
            </a:r>
          </a:p>
          <a:p>
            <a:pPr marL="0" indent="0">
              <a:buNone/>
            </a:pPr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Answer:  Flouting maxim of relation </a:t>
            </a:r>
          </a:p>
          <a:p>
            <a:pPr marL="0" indent="0">
              <a:buNone/>
            </a:pPr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Possible conversation implicature: Speaker B cannot to go to the movie tonight because he has to study for an exam. </a:t>
            </a:r>
          </a:p>
          <a:p>
            <a:endParaRPr lang="en-GB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v.	A: 	Did you bring the baby?</a:t>
            </a:r>
          </a:p>
          <a:p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   B:	Do you see a bag full of nappies?</a:t>
            </a:r>
          </a:p>
          <a:p>
            <a:pPr marL="0" indent="0">
              <a:buNone/>
            </a:pPr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Flouting maxim of relation/ maxim of manner</a:t>
            </a:r>
          </a:p>
          <a:p>
            <a:pPr marL="0" indent="0">
              <a:buNone/>
            </a:pPr>
            <a:r>
              <a:rPr lang="en-GB" sz="1900" dirty="0">
                <a:latin typeface="Calibri" panose="020F0502020204030204" pitchFamily="34" charset="0"/>
                <a:cs typeface="Calibri" panose="020F0502020204030204" pitchFamily="34" charset="0"/>
              </a:rPr>
              <a:t>Possible conversation implicature: Speaker B did not bring the baby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47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B4FE1-CF6D-492F-B689-E7D581851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EA004-40A3-4D65-9B93-D29232EAE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63555"/>
            <a:ext cx="11029615" cy="47067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vi.	A:	Have you cleaned the kitchen and done the shopping?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	B:	Well, I´ve done the shopping.</a:t>
            </a:r>
          </a:p>
          <a:p>
            <a:pPr marL="0" indent="0">
              <a:buNone/>
            </a:pPr>
            <a:r>
              <a:rPr lang="en-GB" sz="2000">
                <a:latin typeface="Calibri" panose="020F0502020204030204" pitchFamily="34" charset="0"/>
                <a:cs typeface="Calibri" panose="020F0502020204030204" pitchFamily="34" charset="0"/>
              </a:rPr>
              <a:t>Flouting maxim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of quantity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Possible conversation implicature: Speaker B has not cleaned the kitchen</a:t>
            </a:r>
          </a:p>
          <a:p>
            <a:pPr marL="0" indent="0">
              <a:buNone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vii.	A: 	Do you think Trump was a good president?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B:	The weather is nice today, isn´t it?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Flouting maxim of relation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Possible conversation implicature: Speaker B did not want to share their opinion about Trump/ Speaker B does not like Trump. </a:t>
            </a:r>
          </a:p>
          <a:p>
            <a:pPr marL="0" indent="0">
              <a:buNone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viii.	A: 	I am going to marry Donald tomorrow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B: 	Well, my dad Bill Gate is visiting me tomorrow.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Flouting maxim of  quality</a:t>
            </a:r>
          </a:p>
          <a:p>
            <a:pPr marL="0" indent="0"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Possible conversation implicature: Speaker B did not believe A is going to marry tomorrow and therefore answer with a lie. 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21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Dividend">
      <a:maj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989</Words>
  <Application>Microsoft Office PowerPoint</Application>
  <PresentationFormat>Widescreen</PresentationFormat>
  <Paragraphs>99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 Nova Light</vt:lpstr>
      <vt:lpstr>Calibri</vt:lpstr>
      <vt:lpstr>Wingdings 2</vt:lpstr>
      <vt:lpstr>DividendVTI</vt:lpstr>
      <vt:lpstr>Session 11 – Introduction to Linguistics</vt:lpstr>
      <vt:lpstr>Test 10</vt:lpstr>
      <vt:lpstr>Pragmatics meaning I </vt:lpstr>
      <vt:lpstr>5 basic type of SPEECH ACTS/Communicative intentions</vt:lpstr>
      <vt:lpstr>homework</vt:lpstr>
      <vt:lpstr>Pragmatics II</vt:lpstr>
      <vt:lpstr>Grice´s cooperative principle + conversational implicature</vt:lpstr>
      <vt:lpstr>homework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3 – Introduction to Linguistics</dc:title>
  <dc:creator>sara ho</dc:creator>
  <cp:lastModifiedBy>sara ho</cp:lastModifiedBy>
  <cp:revision>61</cp:revision>
  <dcterms:created xsi:type="dcterms:W3CDTF">2020-11-17T10:48:28Z</dcterms:created>
  <dcterms:modified xsi:type="dcterms:W3CDTF">2021-01-29T08:36:22Z</dcterms:modified>
</cp:coreProperties>
</file>