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ho" initials="sh" lastIdx="1" clrIdx="0">
    <p:extLst>
      <p:ext uri="{19B8F6BF-5375-455C-9EA6-DF929625EA0E}">
        <p15:presenceInfo xmlns:p15="http://schemas.microsoft.com/office/powerpoint/2012/main" userId="e916cbb7b0558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3BE5-E166-4EDE-9F0C-8595D2ED2B20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F672-428F-42F3-89D0-243A55011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8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6D8-1599-4237-B830-874D9DFF5BE9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BC67-059D-49AD-BC0C-FB64727256C6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AB28-AF3C-4F8D-A759-273077A288EE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F3C4-1D0F-4AB7-9BD0-EBF52464285B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0110-34BB-4004-A0DD-C43715EDB253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BA13-B0EC-405F-9E2A-BD475A799C6D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A18E-EDDD-46AF-B452-6E59CF014F50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B245-0792-485A-9870-A6C1EC860433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29EF-953D-491F-9203-DA2677614BF5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CD11998B-6245-4724-8661-8635CB6B4801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8E61-8C15-4A09-9FCD-1338D1DAF809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2EBA40-37BE-4270-9FB5-F7231331E9B8}" type="datetime1">
              <a:rPr lang="en-US" smtClean="0"/>
              <a:t>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6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92F80F1F-A36F-4522-A06B-0F153588E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9635"/>
            <a:ext cx="12191980" cy="6857990"/>
          </a:xfrm>
          <a:prstGeom prst="rect">
            <a:avLst/>
          </a:prstGeom>
        </p:spPr>
      </p:pic>
      <p:sp>
        <p:nvSpPr>
          <p:cNvPr id="25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B5054-C951-455E-B1E9-F4C21467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1"/>
                </a:solidFill>
              </a:rPr>
              <a:t>Session </a:t>
            </a:r>
            <a:r>
              <a:rPr lang="en-US" altLang="zh-TW" sz="4000" dirty="0">
                <a:solidFill>
                  <a:schemeClr val="tx1"/>
                </a:solidFill>
              </a:rPr>
              <a:t>8</a:t>
            </a:r>
            <a:r>
              <a:rPr lang="de-DE" sz="4000" dirty="0">
                <a:solidFill>
                  <a:schemeClr val="tx1"/>
                </a:solidFill>
              </a:rPr>
              <a:t> – </a:t>
            </a:r>
            <a:r>
              <a:rPr lang="en-GB" sz="4000" dirty="0">
                <a:solidFill>
                  <a:schemeClr val="tx1"/>
                </a:solidFill>
              </a:rPr>
              <a:t>Introduction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to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Linguistics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90C3-5733-466C-8075-BC5AB27F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de-DE" dirty="0" err="1"/>
              <a:t>Shuk</a:t>
            </a:r>
            <a:r>
              <a:rPr lang="de-DE" dirty="0"/>
              <a:t> Han (Sara) HO														05/01/2021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729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BA56-8B6B-472C-B318-7B37A465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 7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E99765F-8A22-4345-AEB9-62C4573246B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860" y="1908856"/>
            <a:ext cx="3924502" cy="18860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8098F6-D08C-4A94-A03B-12ACC325F56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790586" y="961504"/>
            <a:ext cx="3683000" cy="25019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97CDE7-348F-4818-843D-5415057DFF4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63812" y="3982804"/>
            <a:ext cx="3511550" cy="2463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54C1FE-1AB4-493B-9970-4554724CEC5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308135" y="3557354"/>
            <a:ext cx="4019550" cy="288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83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5B5FE-F725-4742-9310-FF93407E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 7</a:t>
            </a:r>
            <a:endParaRPr lang="en-GB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CD5F0D-2172-4731-B5A4-BC33A6764876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64101" y="1908855"/>
            <a:ext cx="5554505" cy="2889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CCA5CF-C21D-4C85-9346-1636858B8FD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953176" y="754573"/>
            <a:ext cx="5662459" cy="393500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72D22E-DC62-482E-AB55-1957D6C27CEB}"/>
              </a:ext>
            </a:extLst>
          </p:cNvPr>
          <p:cNvSpPr txBox="1"/>
          <p:nvPr/>
        </p:nvSpPr>
        <p:spPr>
          <a:xfrm>
            <a:off x="1026018" y="5348640"/>
            <a:ext cx="99573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headline is ambiguous because we do not know how many adjunct adverbials there are.</a:t>
            </a: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 headline is ambiguous because we do not know whether the second PP is part of the first or not.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D0ADEE1-F3C8-4104-826A-6364FF132B20}"/>
              </a:ext>
            </a:extLst>
          </p:cNvPr>
          <p:cNvSpPr txBox="1"/>
          <p:nvPr/>
        </p:nvSpPr>
        <p:spPr>
          <a:xfrm>
            <a:off x="1026018" y="5812169"/>
            <a:ext cx="9854316" cy="774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Two sisters reunited after 18 years at checkout counter!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This newspaper headline is involuntarily funny because it is structurally ambiguous.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CF4DA3-BED0-471E-9B53-588440BB058F}"/>
              </a:ext>
            </a:extLst>
          </p:cNvPr>
          <p:cNvSpPr txBox="1"/>
          <p:nvPr/>
        </p:nvSpPr>
        <p:spPr>
          <a:xfrm>
            <a:off x="7286556" y="4757250"/>
            <a:ext cx="4081409" cy="379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wf_segoe-ui_normal"/>
              </a:rPr>
              <a:t>[PP after [18 years at check out counter]]  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3B93F1-7B72-4509-8C66-45C2BF31A704}"/>
              </a:ext>
            </a:extLst>
          </p:cNvPr>
          <p:cNvSpPr txBox="1"/>
          <p:nvPr/>
        </p:nvSpPr>
        <p:spPr>
          <a:xfrm>
            <a:off x="1732051" y="4715895"/>
            <a:ext cx="4081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dirty="0">
                <a:solidFill>
                  <a:srgbClr val="212121"/>
                </a:solidFill>
                <a:effectLst/>
                <a:latin typeface="wf_segoe-ui_normal"/>
              </a:rPr>
              <a:t>[PP after 18 years] [PP at check out counter] 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571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26EF8-16CE-4D34-9134-F9F095AD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Terminologies Clarification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7E699-163A-4D45-B5D3-13DFD2489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79220"/>
            <a:ext cx="11029615" cy="3634486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Clause: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unit of speech that has a main verb.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Simple sentence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= 1 Clause;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Complex Sentence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&gt; 1 Clauses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SS: I am eating an apple. // A haze of greenish smoke was hovering over the scene.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CS: I am eating an apple while John is watching TV. // She thought that he believed that she had lied.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Syntactic form / Phrase Type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 NP, VP, PP, AdjP	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Syntactic Function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 Subject, Object, Complement, Adjunct	</a:t>
            </a:r>
          </a:p>
          <a:p>
            <a:pPr marL="0" indent="0"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Semantic Function/Role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 Agent, Recipient, Theme</a:t>
            </a:r>
          </a:p>
        </p:txBody>
      </p:sp>
    </p:spTree>
    <p:extLst>
      <p:ext uri="{BB962C8B-B14F-4D97-AF65-F5344CB8AC3E}">
        <p14:creationId xmlns:p14="http://schemas.microsoft.com/office/powerpoint/2010/main" val="220926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94D69-EAEF-4504-A8FE-D3E682C5A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4A3F1-D349-4E64-9912-355ABF8FF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276422"/>
            <a:ext cx="11029615" cy="3879422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What is the difference between complements (i.e., arguments) and adjuncts? Are the following phrases complement or adjunct?  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51200" indent="0">
              <a:lnSpc>
                <a:spcPct val="107000"/>
              </a:lnSpc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Complements: Necessary to the clause, without complements the clause is incomplete</a:t>
            </a:r>
          </a:p>
          <a:p>
            <a:pPr marL="151200" indent="0">
              <a:lnSpc>
                <a:spcPct val="107000"/>
              </a:lnSpc>
              <a:buNone/>
            </a:pPr>
            <a:r>
              <a:rPr lang="en-GB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Adjuncts : Can be omitted without having an incomplete clause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romanLcPeriod"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My father is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 teacher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romanLcPeriod"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Tom hit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Jerry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 	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romanLcPeriod"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We left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as soon as </a:t>
            </a:r>
            <a:r>
              <a:rPr lang="en-GB" sz="180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we have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finished breakfast. 	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romanLcPeriod"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Little James seemed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very happy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	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He was sitting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on the table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. 	 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6C6C04-F726-40C4-B779-9485DC13126A}"/>
              </a:ext>
            </a:extLst>
          </p:cNvPr>
          <p:cNvSpPr txBox="1"/>
          <p:nvPr/>
        </p:nvSpPr>
        <p:spPr>
          <a:xfrm>
            <a:off x="4220110" y="5032872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Complement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627C1D-9F0D-4DB5-8206-DA9A756E378B}"/>
              </a:ext>
            </a:extLst>
          </p:cNvPr>
          <p:cNvSpPr txBox="1"/>
          <p:nvPr/>
        </p:nvSpPr>
        <p:spPr>
          <a:xfrm>
            <a:off x="2615629" y="4184422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Complement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60B08C-BF76-4433-9179-16A463B33C4F}"/>
              </a:ext>
            </a:extLst>
          </p:cNvPr>
          <p:cNvSpPr txBox="1"/>
          <p:nvPr/>
        </p:nvSpPr>
        <p:spPr>
          <a:xfrm>
            <a:off x="3467529" y="3727230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Complement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5F8BF2-D56E-4776-A3F8-15911A6571BB}"/>
              </a:ext>
            </a:extLst>
          </p:cNvPr>
          <p:cNvSpPr txBox="1"/>
          <p:nvPr/>
        </p:nvSpPr>
        <p:spPr>
          <a:xfrm>
            <a:off x="5473558" y="4618777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Adjunct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784AF2-01E6-40A6-A939-EB034C598915}"/>
              </a:ext>
            </a:extLst>
          </p:cNvPr>
          <p:cNvSpPr txBox="1"/>
          <p:nvPr/>
        </p:nvSpPr>
        <p:spPr>
          <a:xfrm>
            <a:off x="3778321" y="5470431"/>
            <a:ext cx="609771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Adjunct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3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480D-2681-4543-B4A1-25ACD67BA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596EB-7B1C-44C8-AE9D-8F7F43142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2.	Identify the semantic roles (AGENT, PATIENT, THEME, INSTRUMENT, RECIPIENT, EXPERIENCER, MANNER, PLACE, TIME) of the following phrases: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vi.	Jack ate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the beans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vii.	Jerry was hit by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Tom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viii.	The picture hangs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above the fireplace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ix.	He brought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a car.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x.	I received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some money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from my mum.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xi.	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John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saw a movie last night. </a:t>
            </a:r>
          </a:p>
          <a:p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23D22B-8ACB-4157-854F-DE02023B8E64}"/>
              </a:ext>
            </a:extLst>
          </p:cNvPr>
          <p:cNvSpPr txBox="1"/>
          <p:nvPr/>
        </p:nvSpPr>
        <p:spPr>
          <a:xfrm>
            <a:off x="3449548" y="2981528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PATIENT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DCA2D-3E65-4DAC-A4CF-A5C86C801CA6}"/>
              </a:ext>
            </a:extLst>
          </p:cNvPr>
          <p:cNvSpPr txBox="1"/>
          <p:nvPr/>
        </p:nvSpPr>
        <p:spPr>
          <a:xfrm>
            <a:off x="3449547" y="3431516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AGENT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426D67-FEB4-4F56-8BAC-ED3288B31356}"/>
              </a:ext>
            </a:extLst>
          </p:cNvPr>
          <p:cNvSpPr txBox="1"/>
          <p:nvPr/>
        </p:nvSpPr>
        <p:spPr>
          <a:xfrm>
            <a:off x="4875944" y="3934127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PLACE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033FDD-AD49-46D2-AA82-D7C912158626}"/>
              </a:ext>
            </a:extLst>
          </p:cNvPr>
          <p:cNvSpPr txBox="1"/>
          <p:nvPr/>
        </p:nvSpPr>
        <p:spPr>
          <a:xfrm>
            <a:off x="3314272" y="4376187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RECIPENT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6D42E-51B1-4737-8D66-A4DF9CAA2E32}"/>
              </a:ext>
            </a:extLst>
          </p:cNvPr>
          <p:cNvSpPr txBox="1"/>
          <p:nvPr/>
        </p:nvSpPr>
        <p:spPr>
          <a:xfrm>
            <a:off x="4875943" y="4897720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THEME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0DF800-ADF6-428A-B173-2E2264CBEA9A}"/>
              </a:ext>
            </a:extLst>
          </p:cNvPr>
          <p:cNvSpPr txBox="1"/>
          <p:nvPr/>
        </p:nvSpPr>
        <p:spPr>
          <a:xfrm>
            <a:off x="3872928" y="5333327"/>
            <a:ext cx="2006029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de-DE" dirty="0"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EXPERIENCER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7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2ECAC-E7A0-4D09-8CD9-9F577933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complementation pattern/ Argument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E95BE-E522-4D8E-B0A9-EA280C679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Intransitive: Take only one argument//complement, i.e. subject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e.g. sleep, walk, dance</a:t>
            </a: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Transitive: Take two arguments//complements, i.e. subject &amp; object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e.g. eat, drink, have</a:t>
            </a: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Di-transitive: Take three arguments//complements, i.e. subject &amp; two objects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e.g. give, make, pay</a:t>
            </a: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(Complex-transitive: take more than three arguments, e.g. bet) </a:t>
            </a:r>
          </a:p>
        </p:txBody>
      </p:sp>
    </p:spTree>
    <p:extLst>
      <p:ext uri="{BB962C8B-B14F-4D97-AF65-F5344CB8AC3E}">
        <p14:creationId xmlns:p14="http://schemas.microsoft.com/office/powerpoint/2010/main" val="259405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26B5-8879-4E0D-AF54-D87DC7B1E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B7D71-B2CC-4FAE-B43C-D07593D95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 startAt="3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As mentioned in the reading, most verb can be used in more than one complementary patterns/argument structures. Try to analyse the complementary patterns of these sentence with the verb </a:t>
            </a:r>
            <a:r>
              <a:rPr lang="en-GB" sz="1800" i="1" dirty="0">
                <a:latin typeface="Calibri" panose="020F0502020204030204" pitchFamily="34" charset="0"/>
                <a:cs typeface="Calibri" panose="020F0502020204030204" pitchFamily="34" charset="0"/>
              </a:rPr>
              <a:t>dance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512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e.g.  They danced a waltz.  	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&lt; Agent, Theme&gt;</a:t>
            </a:r>
          </a:p>
          <a:p>
            <a:pPr marL="15120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xii.		They danced. 	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&lt;Agent&gt;  //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 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&lt;dancer&gt;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5120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xiii.	They danced the judge a waltz.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 &lt;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Agent, Recipient, Theme&gt; //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</a:t>
            </a:r>
            <a:r>
              <a:rPr lang="en-GB" sz="1800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 &lt;dancer, audience, dance&gt;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5120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xiv.		They danced across the room.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 &lt;</a:t>
            </a:r>
            <a:r>
              <a:rPr lang="en-GB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Agent, (Place)&gt; // </a:t>
            </a:r>
            <a:r>
              <a:rPr lang="en-GB" sz="1800" b="1" dirty="0">
                <a:effectLst/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DANCE</a:t>
            </a:r>
            <a:r>
              <a:rPr lang="en-GB" sz="1800" b="1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GB" sz="18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&lt; dancer, (location)&gt; </a:t>
            </a:r>
            <a:endParaRPr lang="en-GB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15120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3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AutoNum type="arabicPeriod" startAt="3"/>
            </a:pP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09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E1D01-C3B6-48F8-AEB4-1ADB4ACD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A0487-2124-4951-9FE7-A4F2DD5B0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452" y="1478909"/>
            <a:ext cx="11029615" cy="3634486"/>
          </a:xfrm>
        </p:spPr>
        <p:txBody>
          <a:bodyPr/>
          <a:lstStyle/>
          <a:p>
            <a:pPr marL="342900" indent="-342900">
              <a:buAutoNum type="arabicPeriod" startAt="4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Segment the following sentence into constituents. For each constituent, give, (a) the phrase type, (b) the syntactic function and (c) the semantic function.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800" i="1" dirty="0">
                <a:latin typeface="Calibri" panose="020F0502020204030204" pitchFamily="34" charset="0"/>
                <a:cs typeface="Calibri" panose="020F0502020204030204" pitchFamily="34" charset="0"/>
              </a:rPr>
              <a:t>She sneezed the foam off the cappuccino</a:t>
            </a:r>
            <a:r>
              <a:rPr lang="en-GB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GB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651D711-C621-4693-ADA6-353383DB1F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0134247"/>
              </p:ext>
            </p:extLst>
          </p:nvPr>
        </p:nvGraphicFramePr>
        <p:xfrm>
          <a:off x="1008544" y="4057421"/>
          <a:ext cx="9969429" cy="1819407"/>
        </p:xfrm>
        <a:graphic>
          <a:graphicData uri="http://schemas.openxmlformats.org/drawingml/2006/table">
            <a:tbl>
              <a:tblPr firstRow="1" firstCol="1" bandRow="1"/>
              <a:tblGrid>
                <a:gridCol w="3229583">
                  <a:extLst>
                    <a:ext uri="{9D8B030D-6E8A-4147-A177-3AD203B41FA5}">
                      <a16:colId xmlns:a16="http://schemas.microsoft.com/office/drawing/2014/main" val="2064113810"/>
                    </a:ext>
                  </a:extLst>
                </a:gridCol>
                <a:gridCol w="1890445">
                  <a:extLst>
                    <a:ext uri="{9D8B030D-6E8A-4147-A177-3AD203B41FA5}">
                      <a16:colId xmlns:a16="http://schemas.microsoft.com/office/drawing/2014/main" val="2856386654"/>
                    </a:ext>
                  </a:extLst>
                </a:gridCol>
                <a:gridCol w="1315092">
                  <a:extLst>
                    <a:ext uri="{9D8B030D-6E8A-4147-A177-3AD203B41FA5}">
                      <a16:colId xmlns:a16="http://schemas.microsoft.com/office/drawing/2014/main" val="1560470075"/>
                    </a:ext>
                  </a:extLst>
                </a:gridCol>
                <a:gridCol w="1797978">
                  <a:extLst>
                    <a:ext uri="{9D8B030D-6E8A-4147-A177-3AD203B41FA5}">
                      <a16:colId xmlns:a16="http://schemas.microsoft.com/office/drawing/2014/main" val="3437351443"/>
                    </a:ext>
                  </a:extLst>
                </a:gridCol>
                <a:gridCol w="1736331">
                  <a:extLst>
                    <a:ext uri="{9D8B030D-6E8A-4147-A177-3AD203B41FA5}">
                      <a16:colId xmlns:a16="http://schemas.microsoft.com/office/drawing/2014/main" val="1970178312"/>
                    </a:ext>
                  </a:extLst>
                </a:gridCol>
              </a:tblGrid>
              <a:tr h="355459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 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She </a:t>
                      </a:r>
                      <a:endParaRPr lang="en-GB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sneezed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the foam</a:t>
                      </a:r>
                      <a:endParaRPr lang="en-GB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off the cappuccino</a:t>
                      </a:r>
                      <a:endParaRPr lang="en-GB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535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718701"/>
                  </a:ext>
                </a:extLst>
              </a:tr>
              <a:tr h="285534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a)</a:t>
                      </a:r>
                      <a:r>
                        <a:rPr kumimoji="0" lang="en-GB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>
                              <a:lumMod val="75000"/>
                              <a:lumOff val="25000"/>
                            </a:srgbClr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Phrase type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N</a:t>
                      </a: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P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VP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NP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PP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961624"/>
                  </a:ext>
                </a:extLst>
              </a:tr>
              <a:tr h="26323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b) Syntactic Function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Subject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Verb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Object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Complement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185824"/>
                  </a:ext>
                </a:extLst>
              </a:tr>
              <a:tr h="51747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c) Semantic Function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EXPERIENCER</a:t>
                      </a:r>
                      <a:endParaRPr lang="en-GB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 </a:t>
                      </a:r>
                      <a:endParaRPr lang="en-GB" sz="2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THEME/PATIENT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PMingLiU" panose="02020500000000000000" pitchFamily="18" charset="-120"/>
                          <a:cs typeface="Calibri" panose="020F0502020204030204" pitchFamily="34" charset="0"/>
                        </a:rPr>
                        <a:t>PLACE</a:t>
                      </a:r>
                      <a:r>
                        <a:rPr lang="en-GB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en-GB" sz="2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711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226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696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wf_segoe-ui_normal</vt:lpstr>
      <vt:lpstr>Arial</vt:lpstr>
      <vt:lpstr>Arial Nova Light</vt:lpstr>
      <vt:lpstr>Calibri</vt:lpstr>
      <vt:lpstr>Wingdings 2</vt:lpstr>
      <vt:lpstr>DividendVTI</vt:lpstr>
      <vt:lpstr>Session 8 – Introduction to Linguistics</vt:lpstr>
      <vt:lpstr>Test 7</vt:lpstr>
      <vt:lpstr>Test 7</vt:lpstr>
      <vt:lpstr>Terminologies Clarification</vt:lpstr>
      <vt:lpstr>homework</vt:lpstr>
      <vt:lpstr>Homework</vt:lpstr>
      <vt:lpstr>complementation pattern/ Argument structure</vt:lpstr>
      <vt:lpstr>HOMEWORK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 – Introduction to Linguistics</dc:title>
  <dc:creator>sara ho</dc:creator>
  <cp:lastModifiedBy>sara ho</cp:lastModifiedBy>
  <cp:revision>34</cp:revision>
  <dcterms:created xsi:type="dcterms:W3CDTF">2020-11-17T10:48:28Z</dcterms:created>
  <dcterms:modified xsi:type="dcterms:W3CDTF">2021-01-05T12:18:05Z</dcterms:modified>
</cp:coreProperties>
</file>