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ho" initials="sh" lastIdx="1" clrIdx="0">
    <p:extLst>
      <p:ext uri="{19B8F6BF-5375-455C-9EA6-DF929625EA0E}">
        <p15:presenceInfo xmlns:p15="http://schemas.microsoft.com/office/powerpoint/2012/main" userId="e916cbb7b0558c8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43BE5-E166-4EDE-9F0C-8595D2ED2B2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7F672-428F-42F3-89D0-243A55011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8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47F672-428F-42F3-89D0-243A550116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8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6D8-1599-4237-B830-874D9DFF5BE9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10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BC67-059D-49AD-BC0C-FB64727256C6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6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3AB28-AF3C-4F8D-A759-273077A288EE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1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1F3C4-1D0F-4AB7-9BD0-EBF52464285B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2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50110-34BB-4004-A0DD-C43715EDB253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BA13-B0EC-405F-9E2A-BD475A799C6D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0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A18E-EDDD-46AF-B452-6E59CF014F50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5B245-0792-485A-9870-A6C1EC860433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029EF-953D-491F-9203-DA2677614BF5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D11998B-6245-4724-8661-8635CB6B4801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3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F8E61-8C15-4A09-9FCD-1338D1DAF809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65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2EBA40-37BE-4270-9FB5-F7231331E9B8}" type="datetime1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Biewanger &amp; Becker  p.2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6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C1FA8F66-3B85-411D-A2A6-A50DF302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92F80F1F-A36F-4522-A06B-0F153588ED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9635"/>
            <a:ext cx="12191980" cy="6857990"/>
          </a:xfrm>
          <a:prstGeom prst="rect">
            <a:avLst/>
          </a:prstGeom>
        </p:spPr>
      </p:pic>
      <p:sp>
        <p:nvSpPr>
          <p:cNvPr id="25" name="Rectangle 10">
            <a:extLst>
              <a:ext uri="{FF2B5EF4-FFF2-40B4-BE49-F238E27FC236}">
                <a16:creationId xmlns:a16="http://schemas.microsoft.com/office/drawing/2014/main" id="{4179E790-E691-4202-B7FA-62924FC8D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065EE0A0-4DA6-4AA2-A475-14DB03C55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76057"/>
            <a:ext cx="11303626" cy="2034709"/>
          </a:xfrm>
          <a:prstGeom prst="rect">
            <a:avLst/>
          </a:prstGeom>
          <a:solidFill>
            <a:schemeClr val="bg1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B5054-C951-455E-B1E9-F4C214670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4572000"/>
            <a:ext cx="10965141" cy="895244"/>
          </a:xfrm>
        </p:spPr>
        <p:txBody>
          <a:bodyPr>
            <a:normAutofit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Session </a:t>
            </a:r>
            <a:r>
              <a:rPr lang="en-US" sz="4000" dirty="0">
                <a:solidFill>
                  <a:schemeClr val="tx1"/>
                </a:solidFill>
              </a:rPr>
              <a:t>9</a:t>
            </a:r>
            <a:r>
              <a:rPr lang="de-DE" sz="4000" dirty="0">
                <a:solidFill>
                  <a:schemeClr val="tx1"/>
                </a:solidFill>
              </a:rPr>
              <a:t> – </a:t>
            </a:r>
            <a:r>
              <a:rPr lang="en-GB" sz="4000" dirty="0">
                <a:solidFill>
                  <a:schemeClr val="tx1"/>
                </a:solidFill>
              </a:rPr>
              <a:t>Introduction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to</a:t>
            </a:r>
            <a:r>
              <a:rPr lang="de-DE" sz="4000" dirty="0">
                <a:solidFill>
                  <a:schemeClr val="tx1"/>
                </a:solidFill>
              </a:rPr>
              <a:t> </a:t>
            </a:r>
            <a:r>
              <a:rPr lang="de-DE" sz="4000" dirty="0" err="1">
                <a:solidFill>
                  <a:schemeClr val="tx1"/>
                </a:solidFill>
              </a:rPr>
              <a:t>Linguistics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490C3-5733-466C-8075-BC5AB27F8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8" y="5504576"/>
            <a:ext cx="10965142" cy="447491"/>
          </a:xfrm>
        </p:spPr>
        <p:txBody>
          <a:bodyPr>
            <a:normAutofit/>
          </a:bodyPr>
          <a:lstStyle/>
          <a:p>
            <a:r>
              <a:rPr lang="de-DE" dirty="0" err="1"/>
              <a:t>Shuk</a:t>
            </a:r>
            <a:r>
              <a:rPr lang="de-DE" dirty="0"/>
              <a:t> Han (Sara) HO														12/01/2021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729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AEB2-CB7D-4148-B8E3-644D326B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42631-227E-48BA-9B9A-16277E8A3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 startAt="3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What are the limits of the Principle of Compositionality?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Idioms, context, presuppositions cannot be analysed </a:t>
            </a:r>
          </a:p>
          <a:p>
            <a:pPr marL="342900" indent="-342900">
              <a:buAutoNum type="arabicPeriod" startAt="3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291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FEE9-F6C6-4633-9BC5-05EEAAFE7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Semantic beyond Truth 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8721-DA38-492D-9954-B1F7FBB4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Sentence types: Declarative sentence, Imperative sentence, Interrogative sentence etc…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Sentence structure: passive structure, cleft structure ( It is John who passed him the sugar), topicalization 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Contextual meaning (Pragmatics)</a:t>
            </a:r>
          </a:p>
        </p:txBody>
      </p:sp>
    </p:spTree>
    <p:extLst>
      <p:ext uri="{BB962C8B-B14F-4D97-AF65-F5344CB8AC3E}">
        <p14:creationId xmlns:p14="http://schemas.microsoft.com/office/powerpoint/2010/main" val="176617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7F16D-41B1-4A4F-820B-BCF0716F5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C72F24-2D26-4A21-8C4B-595EEB715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333" y="1890876"/>
            <a:ext cx="9183691" cy="465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40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61945-C9C6-4118-B6CC-25027CE30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49AEF-8122-4011-A813-7B9F6F7D5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Semantic Theories:</a:t>
            </a:r>
          </a:p>
          <a:p>
            <a:r>
              <a:rPr lang="en-GB" dirty="0"/>
              <a:t>Formal semantics</a:t>
            </a:r>
          </a:p>
          <a:p>
            <a:r>
              <a:rPr lang="en-GB" dirty="0"/>
              <a:t>Conceptual semantics</a:t>
            </a:r>
          </a:p>
          <a:p>
            <a:r>
              <a:rPr lang="en-GB" dirty="0"/>
              <a:t>Cognitive semantics</a:t>
            </a:r>
          </a:p>
          <a:p>
            <a:r>
              <a:rPr lang="en-GB" dirty="0"/>
              <a:t>Lexical semantics</a:t>
            </a:r>
          </a:p>
          <a:p>
            <a:pPr marL="0" indent="0">
              <a:buNone/>
            </a:pPr>
            <a:r>
              <a:rPr lang="en-GB" dirty="0"/>
              <a:t>Etc…</a:t>
            </a:r>
          </a:p>
          <a:p>
            <a:pPr marL="0" indent="0">
              <a:buNone/>
            </a:pPr>
            <a:r>
              <a:rPr lang="en-GB" dirty="0"/>
              <a:t> Truth conditions  		Philosophy of language and philosophical logic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63757145-583B-4BDA-BA82-5C6EC037939C}"/>
              </a:ext>
            </a:extLst>
          </p:cNvPr>
          <p:cNvSpPr/>
          <p:nvPr/>
        </p:nvSpPr>
        <p:spPr>
          <a:xfrm>
            <a:off x="2311686" y="5062233"/>
            <a:ext cx="349322" cy="313792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493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A4589-6D3D-406D-87F8-4D4187422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Sense and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57701-98BE-4543-B095-F7CDA56D6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Morning star &amp; Evening star </a:t>
            </a:r>
          </a:p>
          <a:p>
            <a:pPr marL="0" indent="0">
              <a:buNone/>
            </a:pPr>
            <a:r>
              <a:rPr lang="en-GB" dirty="0"/>
              <a:t>Same reference, different sense</a:t>
            </a:r>
          </a:p>
          <a:p>
            <a:r>
              <a:rPr lang="en-GB" dirty="0"/>
              <a:t>The president of the united states</a:t>
            </a:r>
          </a:p>
          <a:p>
            <a:pPr marL="0" indent="0">
              <a:buNone/>
            </a:pPr>
            <a:r>
              <a:rPr lang="en-GB" dirty="0"/>
              <a:t>Same sense, different reference</a:t>
            </a:r>
          </a:p>
          <a:p>
            <a:r>
              <a:rPr lang="en-GB" dirty="0"/>
              <a:t>Sherlock Holmes, Unicorn </a:t>
            </a:r>
          </a:p>
          <a:p>
            <a:pPr marL="0" indent="0">
              <a:buNone/>
            </a:pPr>
            <a:r>
              <a:rPr lang="en-GB" dirty="0"/>
              <a:t>No reference</a:t>
            </a:r>
          </a:p>
          <a:p>
            <a:r>
              <a:rPr lang="en-GB" dirty="0"/>
              <a:t>Willy Brandt</a:t>
            </a:r>
          </a:p>
          <a:p>
            <a:pPr marL="0" indent="0">
              <a:buNone/>
            </a:pPr>
            <a:r>
              <a:rPr lang="en-GB" dirty="0"/>
              <a:t>No sense (?)</a:t>
            </a:r>
          </a:p>
        </p:txBody>
      </p:sp>
    </p:spTree>
    <p:extLst>
      <p:ext uri="{BB962C8B-B14F-4D97-AF65-F5344CB8AC3E}">
        <p14:creationId xmlns:p14="http://schemas.microsoft.com/office/powerpoint/2010/main" val="167055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D5AF-627F-43B6-958D-98C06618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en-GB" dirty="0"/>
              <a:t>Truth conditions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4CA679-3546-4E14-8FB8-F57168C37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D16E90-7C64-4C04-A50A-B866A1A92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E4DD59-5AA2-46C6-B6A8-9B4C62D1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60CE81C-67DC-489E-BFFB-877C80B85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2180496"/>
            <a:ext cx="5404639" cy="4045683"/>
          </a:xfrm>
          <a:prstGeom prst="rect">
            <a:avLst/>
          </a:prstGeom>
          <a:solidFill>
            <a:srgbClr val="FFFFFF">
              <a:alpha val="80000"/>
            </a:srgbClr>
          </a:solidFill>
          <a:ln w="38100">
            <a:solidFill>
              <a:srgbClr val="4653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BDA27D-506F-4715-BC27-A419A1C27C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58" r="8598" b="2"/>
          <a:stretch/>
        </p:blipFill>
        <p:spPr>
          <a:xfrm>
            <a:off x="611392" y="2347105"/>
            <a:ext cx="5074920" cy="371246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B3C6F-BB65-4DDC-994D-33546A1B8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0830" y="2340864"/>
            <a:ext cx="5269977" cy="3634486"/>
          </a:xfrm>
        </p:spPr>
        <p:txBody>
          <a:bodyPr>
            <a:normAutofit/>
          </a:bodyPr>
          <a:lstStyle/>
          <a:p>
            <a:r>
              <a:rPr lang="en-GB" dirty="0"/>
              <a:t>Merely concerning declarative sentences</a:t>
            </a:r>
          </a:p>
          <a:p>
            <a:r>
              <a:rPr lang="en-GB" dirty="0"/>
              <a:t>E.g. I have two </a:t>
            </a:r>
            <a:r>
              <a:rPr lang="en-GB" dirty="0" err="1"/>
              <a:t>wugs</a:t>
            </a:r>
            <a:r>
              <a:rPr lang="en-GB" dirty="0"/>
              <a:t> in my kitchen.  Truth / False</a:t>
            </a:r>
          </a:p>
          <a:p>
            <a:r>
              <a:rPr lang="en-GB" dirty="0"/>
              <a:t>Originated from logic : p, q,  ¬p, </a:t>
            </a:r>
            <a:r>
              <a:rPr lang="en-GB" dirty="0" err="1"/>
              <a:t>p^q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08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0887-8035-4E37-BB52-D92C239C3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Entailment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3C668-B21F-4AC4-A139-99315AB6B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 truth relation between sentences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Entailment defined by truth: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 sentence p entails a sentence q when the truth of the first (p) guarantees the truth of the second (q), and the falsity of the second (q) guarantees the falsity of the first (p) 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If p is true, then q is true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If q is false, then p is false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C82A79-E6F2-424D-BDB8-650DFCBF1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3035742"/>
              </p:ext>
            </p:extLst>
          </p:nvPr>
        </p:nvGraphicFramePr>
        <p:xfrm>
          <a:off x="5003085" y="4273443"/>
          <a:ext cx="1092914" cy="986925"/>
        </p:xfrm>
        <a:graphic>
          <a:graphicData uri="http://schemas.openxmlformats.org/drawingml/2006/table">
            <a:tbl>
              <a:tblPr firstRow="1" firstCol="1" bandRow="1"/>
              <a:tblGrid>
                <a:gridCol w="337810">
                  <a:extLst>
                    <a:ext uri="{9D8B030D-6E8A-4147-A177-3AD203B41FA5}">
                      <a16:colId xmlns:a16="http://schemas.microsoft.com/office/drawing/2014/main" val="720513179"/>
                    </a:ext>
                  </a:extLst>
                </a:gridCol>
                <a:gridCol w="377552">
                  <a:extLst>
                    <a:ext uri="{9D8B030D-6E8A-4147-A177-3AD203B41FA5}">
                      <a16:colId xmlns:a16="http://schemas.microsoft.com/office/drawing/2014/main" val="217784267"/>
                    </a:ext>
                  </a:extLst>
                </a:gridCol>
                <a:gridCol w="377552">
                  <a:extLst>
                    <a:ext uri="{9D8B030D-6E8A-4147-A177-3AD203B41FA5}">
                      <a16:colId xmlns:a16="http://schemas.microsoft.com/office/drawing/2014/main" val="526836391"/>
                    </a:ext>
                  </a:extLst>
                </a:gridCol>
              </a:tblGrid>
              <a:tr h="32897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q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945783"/>
                  </a:ext>
                </a:extLst>
              </a:tr>
              <a:tr h="32897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zh-CN" altLang="en-US" sz="11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lang="zh-CN" alt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6744234"/>
                  </a:ext>
                </a:extLst>
              </a:tr>
              <a:tr h="328975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zh-CN" altLang="en-US" sz="11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←</a:t>
                      </a:r>
                      <a:endParaRPr lang="zh-CN" alt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41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746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C8938-A893-4D94-840D-0D3C1324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ADB6-35A3-42A0-9C23-E31BEF4ED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607992"/>
            <a:ext cx="11029615" cy="3634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1.	Decide whether the following sentence a entails its b partner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Set 1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a. Olivia passed her driving test.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b. Olivia didn’t fail her driving test. 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Set 2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a. Not everyone will like the show.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b. Someone will like the show.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461A81-ACE0-4D87-AEAC-74925B66C93F}"/>
              </a:ext>
            </a:extLst>
          </p:cNvPr>
          <p:cNvSpPr txBox="1"/>
          <p:nvPr/>
        </p:nvSpPr>
        <p:spPr>
          <a:xfrm>
            <a:off x="7230437" y="2790711"/>
            <a:ext cx="6097712" cy="295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3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Arnold poisoned his wife.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Arnold killed his wife.</a:t>
            </a:r>
          </a:p>
          <a:p>
            <a:pPr marL="0" indent="0">
              <a:lnSpc>
                <a:spcPct val="150000"/>
              </a:lnSpc>
              <a:buNone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4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I bought an animal today.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I bought a dog today.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02AA37-694B-4734-9DC9-4C41EEBA4C44}"/>
              </a:ext>
            </a:extLst>
          </p:cNvPr>
          <p:cNvSpPr txBox="1"/>
          <p:nvPr/>
        </p:nvSpPr>
        <p:spPr>
          <a:xfrm>
            <a:off x="4221120" y="4909734"/>
            <a:ext cx="12919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Entailment</a:t>
            </a:r>
            <a:r>
              <a:rPr lang="en-GB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64D2C3-BB9B-4D9B-9E4F-C0AE45A65CD6}"/>
              </a:ext>
            </a:extLst>
          </p:cNvPr>
          <p:cNvSpPr txBox="1"/>
          <p:nvPr/>
        </p:nvSpPr>
        <p:spPr>
          <a:xfrm>
            <a:off x="4202985" y="3735780"/>
            <a:ext cx="1291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Entailment</a:t>
            </a:r>
            <a:r>
              <a:rPr lang="en-GB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17B5A4-B0A0-4217-87F8-2B43CB626FAE}"/>
              </a:ext>
            </a:extLst>
          </p:cNvPr>
          <p:cNvSpPr txBox="1"/>
          <p:nvPr/>
        </p:nvSpPr>
        <p:spPr>
          <a:xfrm>
            <a:off x="10318831" y="3412614"/>
            <a:ext cx="12919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Entailment</a:t>
            </a:r>
            <a:r>
              <a:rPr lang="en-GB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119E11-9D37-4149-AD8D-1D64B1AEE12E}"/>
              </a:ext>
            </a:extLst>
          </p:cNvPr>
          <p:cNvSpPr txBox="1"/>
          <p:nvPr/>
        </p:nvSpPr>
        <p:spPr>
          <a:xfrm>
            <a:off x="10318832" y="5026029"/>
            <a:ext cx="12919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Entailment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153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14D88-1F2B-40DA-9F30-89C22052E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Presupposition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77C8-5159-44DF-BF1F-D6570E01A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It is also a truth relation between sentences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Presupposition defined by truth: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sentence p presuppose a sentence q when p is true, then q is true; and if p is false, then q is still true.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EC25BF-E284-407E-B8F2-B2A637E37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521038"/>
              </p:ext>
            </p:extLst>
          </p:nvPr>
        </p:nvGraphicFramePr>
        <p:xfrm>
          <a:off x="884158" y="4962419"/>
          <a:ext cx="1017570" cy="854559"/>
        </p:xfrm>
        <a:graphic>
          <a:graphicData uri="http://schemas.openxmlformats.org/drawingml/2006/table">
            <a:tbl>
              <a:tblPr firstRow="1" firstCol="1" bandRow="1"/>
              <a:tblGrid>
                <a:gridCol w="235725">
                  <a:extLst>
                    <a:ext uri="{9D8B030D-6E8A-4147-A177-3AD203B41FA5}">
                      <a16:colId xmlns:a16="http://schemas.microsoft.com/office/drawing/2014/main" val="393237894"/>
                    </a:ext>
                  </a:extLst>
                </a:gridCol>
                <a:gridCol w="329782">
                  <a:extLst>
                    <a:ext uri="{9D8B030D-6E8A-4147-A177-3AD203B41FA5}">
                      <a16:colId xmlns:a16="http://schemas.microsoft.com/office/drawing/2014/main" val="2662622904"/>
                    </a:ext>
                  </a:extLst>
                </a:gridCol>
                <a:gridCol w="452063">
                  <a:extLst>
                    <a:ext uri="{9D8B030D-6E8A-4147-A177-3AD203B41FA5}">
                      <a16:colId xmlns:a16="http://schemas.microsoft.com/office/drawing/2014/main" val="617014781"/>
                    </a:ext>
                  </a:extLst>
                </a:gridCol>
              </a:tblGrid>
              <a:tr h="28485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q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278950"/>
                  </a:ext>
                </a:extLst>
              </a:tr>
              <a:tr h="28485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zh-CN" altLang="en-US" sz="11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lang="zh-CN" alt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077763"/>
                  </a:ext>
                </a:extLst>
              </a:tr>
              <a:tr h="28485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zh-CN" altLang="en-US" sz="11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→</a:t>
                      </a:r>
                      <a:endParaRPr lang="zh-CN" alt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100" b="0" i="0" u="none" strike="noStrike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034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57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7B864-E0C5-46AC-B998-EDCFBF68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8EDAE-ABBF-4A67-8A2D-CCC763904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2.	What are the presuppositions of the following sentences?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400050">
              <a:buAutoNum type="romanLcPeriod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Some books written by Chomsky are not very expensive.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Chomsky has written some books; some of his books are expensive</a:t>
            </a:r>
          </a:p>
          <a:p>
            <a:pPr marL="400050" indent="-400050">
              <a:buAutoNum type="romanLcPeriod" startAt="2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The present pope is German.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There were other popes; There is a pope </a:t>
            </a:r>
          </a:p>
          <a:p>
            <a:pPr marL="400050" indent="-400050">
              <a:buAutoNum type="romanLcPeriod" startAt="3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Even John couldn’t get tickets.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Someone else couldn't get the tickets</a:t>
            </a:r>
          </a:p>
          <a:p>
            <a:pPr marL="400050" indent="-400050">
              <a:buAutoNum type="romanLcPeriod" startAt="4"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The King is France is bald.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There is a king of France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39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Widescreen</PresentationFormat>
  <Paragraphs>93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Nova Light</vt:lpstr>
      <vt:lpstr>Calibri</vt:lpstr>
      <vt:lpstr>Wingdings 2</vt:lpstr>
      <vt:lpstr>DividendVTI</vt:lpstr>
      <vt:lpstr>Session 9 – Introduction to Linguistics</vt:lpstr>
      <vt:lpstr>Test 8</vt:lpstr>
      <vt:lpstr>Meaning</vt:lpstr>
      <vt:lpstr>Sense and reference</vt:lpstr>
      <vt:lpstr>Truth conditions</vt:lpstr>
      <vt:lpstr>Entailment</vt:lpstr>
      <vt:lpstr>homework</vt:lpstr>
      <vt:lpstr>Presupposition</vt:lpstr>
      <vt:lpstr>HOmework</vt:lpstr>
      <vt:lpstr>HOmework</vt:lpstr>
      <vt:lpstr>Semantic beyond Truth condition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3 – Introduction to Linguistics</dc:title>
  <dc:creator>sara ho</dc:creator>
  <cp:lastModifiedBy>sara ho</cp:lastModifiedBy>
  <cp:revision>41</cp:revision>
  <dcterms:created xsi:type="dcterms:W3CDTF">2020-11-17T10:48:28Z</dcterms:created>
  <dcterms:modified xsi:type="dcterms:W3CDTF">2021-01-12T11:18:30Z</dcterms:modified>
</cp:coreProperties>
</file>