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ho" initials="sh" lastIdx="1" clrIdx="0">
    <p:extLst>
      <p:ext uri="{19B8F6BF-5375-455C-9EA6-DF929625EA0E}">
        <p15:presenceInfo xmlns:p15="http://schemas.microsoft.com/office/powerpoint/2012/main" userId="e916cbb7b0558c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snapToGrid="0">
      <p:cViewPr varScale="1">
        <p:scale>
          <a:sx n="62" d="100"/>
          <a:sy n="62"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43BE5-E166-4EDE-9F0C-8595D2ED2B20}"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7F672-428F-42F3-89D0-243A5501163E}" type="slidenum">
              <a:rPr lang="en-GB" smtClean="0"/>
              <a:t>‹#›</a:t>
            </a:fld>
            <a:endParaRPr lang="en-GB"/>
          </a:p>
        </p:txBody>
      </p:sp>
    </p:spTree>
    <p:extLst>
      <p:ext uri="{BB962C8B-B14F-4D97-AF65-F5344CB8AC3E}">
        <p14:creationId xmlns:p14="http://schemas.microsoft.com/office/powerpoint/2010/main" val="152038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12</a:t>
            </a:fld>
            <a:endParaRPr lang="en-GB"/>
          </a:p>
        </p:txBody>
      </p:sp>
    </p:spTree>
    <p:extLst>
      <p:ext uri="{BB962C8B-B14F-4D97-AF65-F5344CB8AC3E}">
        <p14:creationId xmlns:p14="http://schemas.microsoft.com/office/powerpoint/2010/main" val="195117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2FF906D8-1599-4237-B830-874D9DFF5BE9}" type="datetime1">
              <a:rPr lang="en-US" smtClean="0"/>
              <a:t>2/2/2021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710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9DBC67-059D-49AD-BC0C-FB64727256C6}" type="datetime1">
              <a:rPr lang="en-US" smtClean="0"/>
              <a:t>2/2/2021</a:t>
            </a:fld>
            <a:endParaRPr lang="en-US" dirty="0"/>
          </a:p>
        </p:txBody>
      </p:sp>
      <p:sp>
        <p:nvSpPr>
          <p:cNvPr id="5" name="Footer Placeholder 4"/>
          <p:cNvSpPr>
            <a:spLocks noGrp="1"/>
          </p:cNvSpPr>
          <p:nvPr>
            <p:ph type="ftr" sz="quarter" idx="11"/>
          </p:nvPr>
        </p:nvSpPr>
        <p:spPr/>
        <p:txBody>
          <a:bodyPr/>
          <a:lstStyle/>
          <a:p>
            <a:r>
              <a:rPr lang="en-US"/>
              <a:t>Biewanger &amp; Becker  p.2</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416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2E53AB28-AF3C-4F8D-A759-273077A288EE}" type="datetime1">
              <a:rPr lang="en-US" smtClean="0"/>
              <a:t>2/2/2021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Biewanger &amp; Becker  p.2</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0751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5881F3C4-1D0F-4AB7-9BD0-EBF52464285B}" type="datetime1">
              <a:rPr lang="en-US" smtClean="0"/>
              <a:t>2/2/2021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372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C7F50110-34BB-4004-A0DD-C43715EDB253}" type="datetime1">
              <a:rPr lang="en-US" smtClean="0"/>
              <a:t>2/2/2021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818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1BA13-B0EC-405F-9E2A-BD475A799C6D}" type="datetime1">
              <a:rPr lang="en-US" smtClean="0"/>
              <a:t>2/2/2021</a:t>
            </a:fld>
            <a:endParaRPr lang="en-US" dirty="0"/>
          </a:p>
        </p:txBody>
      </p:sp>
      <p:sp>
        <p:nvSpPr>
          <p:cNvPr id="6" name="Footer Placeholder 5"/>
          <p:cNvSpPr>
            <a:spLocks noGrp="1"/>
          </p:cNvSpPr>
          <p:nvPr>
            <p:ph type="ftr" sz="quarter" idx="11"/>
          </p:nvPr>
        </p:nvSpPr>
        <p:spPr/>
        <p:txBody>
          <a:bodyPr/>
          <a:lstStyle/>
          <a:p>
            <a:r>
              <a:rPr lang="en-US"/>
              <a:t>Biewanger &amp; Becker  p.2</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420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56A18E-EDDD-46AF-B452-6E59CF014F50}" type="datetime1">
              <a:rPr lang="en-US" smtClean="0"/>
              <a:t>2/2/2021</a:t>
            </a:fld>
            <a:endParaRPr lang="en-US" dirty="0"/>
          </a:p>
        </p:txBody>
      </p:sp>
      <p:sp>
        <p:nvSpPr>
          <p:cNvPr id="8" name="Footer Placeholder 7"/>
          <p:cNvSpPr>
            <a:spLocks noGrp="1"/>
          </p:cNvSpPr>
          <p:nvPr>
            <p:ph type="ftr" sz="quarter" idx="11"/>
          </p:nvPr>
        </p:nvSpPr>
        <p:spPr/>
        <p:txBody>
          <a:bodyPr/>
          <a:lstStyle/>
          <a:p>
            <a:r>
              <a:rPr lang="en-US"/>
              <a:t>Biewanger &amp; Becker  p.2</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192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B5B245-0792-485A-9870-A6C1EC860433}" type="datetime1">
              <a:rPr lang="en-US" smtClean="0"/>
              <a:t>2/2/2021</a:t>
            </a:fld>
            <a:endParaRPr lang="en-US" dirty="0"/>
          </a:p>
        </p:txBody>
      </p:sp>
      <p:sp>
        <p:nvSpPr>
          <p:cNvPr id="4" name="Footer Placeholder 3"/>
          <p:cNvSpPr>
            <a:spLocks noGrp="1"/>
          </p:cNvSpPr>
          <p:nvPr>
            <p:ph type="ftr" sz="quarter" idx="11"/>
          </p:nvPr>
        </p:nvSpPr>
        <p:spPr/>
        <p:txBody>
          <a:bodyPr/>
          <a:lstStyle/>
          <a:p>
            <a:r>
              <a:rPr lang="en-US"/>
              <a:t>Biewanger &amp; Becker  p.2</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568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029EF-953D-491F-9203-DA2677614BF5}" type="datetime1">
              <a:rPr lang="en-US" smtClean="0"/>
              <a:t>2/2/2021</a:t>
            </a:fld>
            <a:endParaRPr lang="en-US" dirty="0"/>
          </a:p>
        </p:txBody>
      </p:sp>
      <p:sp>
        <p:nvSpPr>
          <p:cNvPr id="3" name="Footer Placeholder 2"/>
          <p:cNvSpPr>
            <a:spLocks noGrp="1"/>
          </p:cNvSpPr>
          <p:nvPr>
            <p:ph type="ftr" sz="quarter" idx="11"/>
          </p:nvPr>
        </p:nvSpPr>
        <p:spPr/>
        <p:txBody>
          <a:bodyPr/>
          <a:lstStyle/>
          <a:p>
            <a:r>
              <a:rPr lang="en-US"/>
              <a:t>Biewanger &amp; Becker  p.2</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74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D11998B-6245-4724-8661-8635CB6B4801}" type="datetime1">
              <a:rPr lang="en-US" smtClean="0"/>
              <a:t>2/2/2021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Biewanger &amp; Becker  p.2</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933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8F8E61-8C15-4A09-9FCD-1338D1DAF809}" type="datetime1">
              <a:rPr lang="en-US" smtClean="0"/>
              <a:t>2/2/2021</a:t>
            </a:fld>
            <a:endParaRPr lang="en-US" dirty="0"/>
          </a:p>
        </p:txBody>
      </p:sp>
      <p:sp>
        <p:nvSpPr>
          <p:cNvPr id="6" name="Footer Placeholder 5"/>
          <p:cNvSpPr>
            <a:spLocks noGrp="1"/>
          </p:cNvSpPr>
          <p:nvPr>
            <p:ph type="ftr" sz="quarter" idx="11"/>
          </p:nvPr>
        </p:nvSpPr>
        <p:spPr/>
        <p:txBody>
          <a:bodyPr/>
          <a:lstStyle/>
          <a:p>
            <a:pPr algn="l"/>
            <a:r>
              <a:rPr lang="en-US"/>
              <a:t>Biewanger &amp; Becker  p.2</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3765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C22EBA40-37BE-4270-9FB5-F7231331E9B8}" type="datetime1">
              <a:rPr lang="en-US" smtClean="0"/>
              <a:t>2/2/2021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r>
              <a:rPr lang="en-US"/>
              <a:t>Biewanger &amp; Becker  p.2</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76626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C1FA8F66-3B85-411D-A2A6-A50DF3026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a:extLst>
              <a:ext uri="{FF2B5EF4-FFF2-40B4-BE49-F238E27FC236}">
                <a16:creationId xmlns:a16="http://schemas.microsoft.com/office/drawing/2014/main" id="{92F80F1F-A36F-4522-A06B-0F153588ED15}"/>
              </a:ext>
            </a:extLst>
          </p:cNvPr>
          <p:cNvPicPr>
            <a:picLocks noChangeAspect="1"/>
          </p:cNvPicPr>
          <p:nvPr/>
        </p:nvPicPr>
        <p:blipFill rotWithShape="1">
          <a:blip r:embed="rId2"/>
          <a:srcRect t="10000"/>
          <a:stretch/>
        </p:blipFill>
        <p:spPr>
          <a:xfrm>
            <a:off x="20" y="9635"/>
            <a:ext cx="12191980" cy="6857990"/>
          </a:xfrm>
          <a:prstGeom prst="rect">
            <a:avLst/>
          </a:prstGeom>
        </p:spPr>
      </p:pic>
      <p:sp>
        <p:nvSpPr>
          <p:cNvPr id="25" name="Rectangle 10">
            <a:extLst>
              <a:ext uri="{FF2B5EF4-FFF2-40B4-BE49-F238E27FC236}">
                <a16:creationId xmlns:a16="http://schemas.microsoft.com/office/drawing/2014/main" id="{4179E790-E691-4202-B7FA-62924FC8D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219240"/>
            <a:ext cx="11301984"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2">
            <a:extLst>
              <a:ext uri="{FF2B5EF4-FFF2-40B4-BE49-F238E27FC236}">
                <a16:creationId xmlns:a16="http://schemas.microsoft.com/office/drawing/2014/main" id="{065EE0A0-4DA6-4AA2-A475-14DB03C55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376057"/>
            <a:ext cx="11303626" cy="2034709"/>
          </a:xfrm>
          <a:prstGeom prst="rect">
            <a:avLst/>
          </a:prstGeom>
          <a:solidFill>
            <a:schemeClr val="bg1"/>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7AB5054-C951-455E-B1E9-F4C214670466}"/>
              </a:ext>
            </a:extLst>
          </p:cNvPr>
          <p:cNvSpPr>
            <a:spLocks noGrp="1"/>
          </p:cNvSpPr>
          <p:nvPr>
            <p:ph type="ctrTitle"/>
          </p:nvPr>
        </p:nvSpPr>
        <p:spPr>
          <a:xfrm>
            <a:off x="609599" y="4572000"/>
            <a:ext cx="10965141" cy="895244"/>
          </a:xfrm>
        </p:spPr>
        <p:txBody>
          <a:bodyPr>
            <a:normAutofit fontScale="90000"/>
          </a:bodyPr>
          <a:lstStyle/>
          <a:p>
            <a:r>
              <a:rPr lang="de-DE" sz="4000" dirty="0">
                <a:solidFill>
                  <a:schemeClr val="tx1"/>
                </a:solidFill>
              </a:rPr>
              <a:t>Session </a:t>
            </a:r>
            <a:r>
              <a:rPr lang="en-US" sz="4000" dirty="0">
                <a:solidFill>
                  <a:schemeClr val="tx1"/>
                </a:solidFill>
              </a:rPr>
              <a:t>12</a:t>
            </a:r>
            <a:r>
              <a:rPr lang="de-DE" sz="4000" dirty="0">
                <a:solidFill>
                  <a:schemeClr val="tx1"/>
                </a:solidFill>
              </a:rPr>
              <a:t> – </a:t>
            </a:r>
            <a:r>
              <a:rPr lang="en-GB" sz="4000" dirty="0">
                <a:solidFill>
                  <a:schemeClr val="tx1"/>
                </a:solidFill>
              </a:rPr>
              <a:t>Introduction</a:t>
            </a:r>
            <a:r>
              <a:rPr lang="de-DE" sz="4000" dirty="0">
                <a:solidFill>
                  <a:schemeClr val="tx1"/>
                </a:solidFill>
              </a:rPr>
              <a:t> </a:t>
            </a:r>
            <a:r>
              <a:rPr lang="de-DE" sz="4000" dirty="0" err="1">
                <a:solidFill>
                  <a:schemeClr val="tx1"/>
                </a:solidFill>
              </a:rPr>
              <a:t>to</a:t>
            </a:r>
            <a:r>
              <a:rPr lang="de-DE" sz="4000" dirty="0">
                <a:solidFill>
                  <a:schemeClr val="tx1"/>
                </a:solidFill>
              </a:rPr>
              <a:t> </a:t>
            </a:r>
            <a:r>
              <a:rPr lang="de-DE" sz="4000" dirty="0" err="1">
                <a:solidFill>
                  <a:schemeClr val="tx1"/>
                </a:solidFill>
              </a:rPr>
              <a:t>Linguistics</a:t>
            </a:r>
            <a:endParaRPr lang="en-GB" sz="4000" dirty="0">
              <a:solidFill>
                <a:schemeClr val="tx1"/>
              </a:solidFill>
            </a:endParaRPr>
          </a:p>
        </p:txBody>
      </p:sp>
      <p:sp>
        <p:nvSpPr>
          <p:cNvPr id="3" name="Subtitle 2">
            <a:extLst>
              <a:ext uri="{FF2B5EF4-FFF2-40B4-BE49-F238E27FC236}">
                <a16:creationId xmlns:a16="http://schemas.microsoft.com/office/drawing/2014/main" id="{344490C3-5733-466C-8075-BC5AB27F843E}"/>
              </a:ext>
            </a:extLst>
          </p:cNvPr>
          <p:cNvSpPr>
            <a:spLocks noGrp="1"/>
          </p:cNvSpPr>
          <p:nvPr>
            <p:ph type="subTitle" idx="1"/>
          </p:nvPr>
        </p:nvSpPr>
        <p:spPr>
          <a:xfrm>
            <a:off x="609598" y="5504576"/>
            <a:ext cx="10965142" cy="447491"/>
          </a:xfrm>
        </p:spPr>
        <p:txBody>
          <a:bodyPr>
            <a:normAutofit/>
          </a:bodyPr>
          <a:lstStyle/>
          <a:p>
            <a:r>
              <a:rPr lang="de-DE" dirty="0" err="1"/>
              <a:t>Shuk</a:t>
            </a:r>
            <a:r>
              <a:rPr lang="de-DE" dirty="0"/>
              <a:t> Han (Sara) HO														02/02/2021</a:t>
            </a:r>
            <a:endParaRPr lang="en-GB" dirty="0"/>
          </a:p>
        </p:txBody>
      </p:sp>
    </p:spTree>
    <p:extLst>
      <p:ext uri="{BB962C8B-B14F-4D97-AF65-F5344CB8AC3E}">
        <p14:creationId xmlns:p14="http://schemas.microsoft.com/office/powerpoint/2010/main" val="76872919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5B8C-1598-4E38-8560-EB8AA876AB30}"/>
              </a:ext>
            </a:extLst>
          </p:cNvPr>
          <p:cNvSpPr>
            <a:spLocks noGrp="1"/>
          </p:cNvSpPr>
          <p:nvPr>
            <p:ph type="title"/>
          </p:nvPr>
        </p:nvSpPr>
        <p:spPr/>
        <p:txBody>
          <a:bodyPr/>
          <a:lstStyle/>
          <a:p>
            <a:r>
              <a:rPr lang="en-GB" dirty="0"/>
              <a:t>Text Linguistics</a:t>
            </a:r>
          </a:p>
        </p:txBody>
      </p:sp>
      <p:sp>
        <p:nvSpPr>
          <p:cNvPr id="3" name="Content Placeholder 2">
            <a:extLst>
              <a:ext uri="{FF2B5EF4-FFF2-40B4-BE49-F238E27FC236}">
                <a16:creationId xmlns:a16="http://schemas.microsoft.com/office/drawing/2014/main" id="{8603A989-5AC1-4C43-948F-8792852D1217}"/>
              </a:ext>
            </a:extLst>
          </p:cNvPr>
          <p:cNvSpPr>
            <a:spLocks noGrp="1"/>
          </p:cNvSpPr>
          <p:nvPr>
            <p:ph idx="1"/>
          </p:nvPr>
        </p:nvSpPr>
        <p:spPr/>
        <p:txBody>
          <a:bodyPr/>
          <a:lstStyle/>
          <a:p>
            <a:r>
              <a:rPr lang="en-GB" dirty="0"/>
              <a:t>Genre: Recipe, novel, public speech, textbook -  Each genre has certain features that the texts </a:t>
            </a:r>
            <a:r>
              <a:rPr lang="en-GB" dirty="0" err="1"/>
              <a:t>fulfill</a:t>
            </a:r>
            <a:r>
              <a:rPr lang="en-GB" dirty="0"/>
              <a:t> </a:t>
            </a:r>
          </a:p>
          <a:p>
            <a:pPr algn="l"/>
            <a:r>
              <a:rPr lang="en-GB" dirty="0"/>
              <a:t>Register: a factor characterizing a given genre. Dimension of </a:t>
            </a:r>
            <a:r>
              <a:rPr lang="en-GB" dirty="0" err="1"/>
              <a:t>formatlity</a:t>
            </a:r>
            <a:r>
              <a:rPr lang="en-GB" dirty="0"/>
              <a:t> </a:t>
            </a:r>
          </a:p>
          <a:p>
            <a:r>
              <a:rPr lang="en-GB" dirty="0"/>
              <a:t>Medium: Written/ Spoken </a:t>
            </a:r>
          </a:p>
        </p:txBody>
      </p:sp>
    </p:spTree>
    <p:extLst>
      <p:ext uri="{BB962C8B-B14F-4D97-AF65-F5344CB8AC3E}">
        <p14:creationId xmlns:p14="http://schemas.microsoft.com/office/powerpoint/2010/main" val="1556149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D5E9-7F2A-42CB-BDB2-35D3966B8F0D}"/>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7AB409DE-2242-4193-8B6E-D9FC79E5C566}"/>
              </a:ext>
            </a:extLst>
          </p:cNvPr>
          <p:cNvSpPr>
            <a:spLocks noGrp="1"/>
          </p:cNvSpPr>
          <p:nvPr>
            <p:ph idx="1"/>
          </p:nvPr>
        </p:nvSpPr>
        <p:spPr/>
        <p:txBody>
          <a:bodyPr/>
          <a:lstStyle/>
          <a:p>
            <a:pPr marL="0" indent="0">
              <a:buNone/>
            </a:pPr>
            <a:r>
              <a:rPr lang="en-GB" dirty="0"/>
              <a:t>3.	Examine the following text extracts. Identify the Genre, Register and Medium associated with each text:</a:t>
            </a:r>
          </a:p>
          <a:p>
            <a:endParaRPr lang="en-GB" dirty="0"/>
          </a:p>
          <a:p>
            <a:pPr marL="400050" indent="-400050">
              <a:buAutoNum type="romanLcPeriod"/>
            </a:pPr>
            <a:r>
              <a:rPr lang="en-GB" dirty="0"/>
              <a:t>The mummified body of a 5,300-year-man discovered in the Dolomites on the Austro-Italian border completed a controversial journey yesterday to an Italian museum.... </a:t>
            </a:r>
          </a:p>
          <a:p>
            <a:pPr marL="0" indent="0">
              <a:buNone/>
            </a:pPr>
            <a:r>
              <a:rPr lang="en-GB" dirty="0"/>
              <a:t>	Genre: newspaper/journal article, Register: formal, Medium: written</a:t>
            </a:r>
          </a:p>
          <a:p>
            <a:pPr marL="0" indent="0">
              <a:buNone/>
            </a:pPr>
            <a:endParaRPr lang="en-GB" dirty="0"/>
          </a:p>
          <a:p>
            <a:pPr marL="400050" indent="-400050">
              <a:buFont typeface="+mj-lt"/>
              <a:buAutoNum type="romanLcPeriod" startAt="2"/>
            </a:pPr>
            <a:r>
              <a:rPr lang="en-GB" dirty="0"/>
              <a:t>I stand here today humbled by the task before us, grateful for the trust you have bestowed, mindful of the sacrifices borne by our ancestors.</a:t>
            </a:r>
          </a:p>
          <a:p>
            <a:pPr marL="0" indent="0">
              <a:buNone/>
            </a:pPr>
            <a:r>
              <a:rPr lang="en-GB" dirty="0"/>
              <a:t>	Genre: public speech, Register: formal, Medium: spoken</a:t>
            </a:r>
          </a:p>
          <a:p>
            <a:pPr marL="400050" indent="-400050">
              <a:buFont typeface="+mj-lt"/>
              <a:buAutoNum type="romanLcPeriod" startAt="2"/>
            </a:pPr>
            <a:endParaRPr lang="en-GB" dirty="0"/>
          </a:p>
          <a:p>
            <a:endParaRPr lang="en-GB" dirty="0"/>
          </a:p>
        </p:txBody>
      </p:sp>
    </p:spTree>
    <p:extLst>
      <p:ext uri="{BB962C8B-B14F-4D97-AF65-F5344CB8AC3E}">
        <p14:creationId xmlns:p14="http://schemas.microsoft.com/office/powerpoint/2010/main" val="256651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F783-ED03-4C0A-98E3-2FF394357342}"/>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DB4E53BD-C66B-4C74-9239-58E8559B63DD}"/>
              </a:ext>
            </a:extLst>
          </p:cNvPr>
          <p:cNvSpPr>
            <a:spLocks noGrp="1"/>
          </p:cNvSpPr>
          <p:nvPr>
            <p:ph idx="1"/>
          </p:nvPr>
        </p:nvSpPr>
        <p:spPr>
          <a:xfrm>
            <a:off x="488725" y="2106634"/>
            <a:ext cx="11029616" cy="5414050"/>
          </a:xfrm>
        </p:spPr>
        <p:txBody>
          <a:bodyPr>
            <a:normAutofit fontScale="77500" lnSpcReduction="20000"/>
          </a:bodyPr>
          <a:lstStyle/>
          <a:p>
            <a:endParaRPr lang="en-GB" sz="1800" dirty="0"/>
          </a:p>
          <a:p>
            <a:pPr marL="400050" indent="-400050">
              <a:buFont typeface="+mj-lt"/>
              <a:buAutoNum type="romanLcPeriod" startAt="3"/>
            </a:pPr>
            <a:r>
              <a:rPr lang="en-GB" sz="1800" dirty="0"/>
              <a:t>Staring at these four blank stainless-steel walls, I recalled one of Houdini’s great escapes I’d seen in a movie. He’s tied up in how many ropes and chains, stuffed into a big trunk, which is wound fast with another thick chain and sent hurtling, the whole lot, over Niagara Falls. Or maybe it was an icy dip in the Arctic Ocean. Given that I wasn’t all tied up, I was doing okay; insofar as I wasn’t clued in on the trick, Houdini was one up on me.</a:t>
            </a:r>
          </a:p>
          <a:p>
            <a:pPr marL="936000" lvl="3" indent="0">
              <a:buNone/>
            </a:pPr>
            <a:r>
              <a:rPr lang="en-GB" sz="1300" dirty="0"/>
              <a:t>										</a:t>
            </a:r>
            <a:r>
              <a:rPr lang="en-GB" sz="1400" dirty="0"/>
              <a:t>	</a:t>
            </a:r>
            <a:r>
              <a:rPr lang="en-GB" sz="1500" dirty="0"/>
              <a:t>&lt;Hard-Boiled Wonderland and the End of the World, Haruki Murakami&gt;</a:t>
            </a:r>
          </a:p>
          <a:p>
            <a:pPr marL="0" indent="0">
              <a:buNone/>
            </a:pPr>
            <a:r>
              <a:rPr lang="en-GB" sz="1800" dirty="0"/>
              <a:t>	Genre: novel, Register: informal, Medium: written</a:t>
            </a:r>
          </a:p>
          <a:p>
            <a:pPr marL="0" indent="0">
              <a:buNone/>
            </a:pPr>
            <a:endParaRPr lang="en-GB" sz="1800" dirty="0"/>
          </a:p>
          <a:p>
            <a:pPr marL="400050" indent="-400050">
              <a:buFont typeface="+mj-lt"/>
              <a:buAutoNum type="romanLcPeriod" startAt="4"/>
            </a:pPr>
            <a:r>
              <a:rPr lang="en-GB" sz="1800" dirty="0"/>
              <a:t>When day comes, we step out of the shade</a:t>
            </a:r>
          </a:p>
          <a:p>
            <a:pPr marL="0" indent="0">
              <a:buNone/>
            </a:pPr>
            <a:r>
              <a:rPr lang="en-GB" sz="1800" dirty="0"/>
              <a:t>	aflame and unafraid</a:t>
            </a:r>
          </a:p>
          <a:p>
            <a:pPr marL="0" indent="0">
              <a:buNone/>
            </a:pPr>
            <a:r>
              <a:rPr lang="en-GB" sz="1800" dirty="0"/>
              <a:t>	The new dawn blooms as we free it.</a:t>
            </a:r>
          </a:p>
          <a:p>
            <a:pPr marL="0" indent="0">
              <a:buNone/>
            </a:pPr>
            <a:r>
              <a:rPr lang="en-GB" sz="1800" dirty="0"/>
              <a:t>	For there was always light.</a:t>
            </a:r>
          </a:p>
          <a:p>
            <a:pPr marL="0" indent="0">
              <a:buNone/>
            </a:pPr>
            <a:r>
              <a:rPr lang="en-GB" sz="1800" dirty="0"/>
              <a:t>	If only we're brave enough to see it.</a:t>
            </a:r>
          </a:p>
          <a:p>
            <a:pPr marL="0" indent="0">
              <a:buNone/>
            </a:pPr>
            <a:r>
              <a:rPr lang="en-GB" sz="1800" dirty="0"/>
              <a:t>	If only we're brave enough to be it.				</a:t>
            </a:r>
          </a:p>
          <a:p>
            <a:pPr marL="0" indent="0">
              <a:buNone/>
            </a:pPr>
            <a:r>
              <a:rPr lang="en-GB" sz="1800" dirty="0"/>
              <a:t>	&lt;The Hill We Climb, Amanda Gorman&gt;				</a:t>
            </a:r>
          </a:p>
          <a:p>
            <a:pPr marL="0" indent="0">
              <a:buNone/>
            </a:pPr>
            <a:r>
              <a:rPr lang="en-GB" sz="1800" dirty="0"/>
              <a:t>	Genre: poetry, Register: formal, Medium: written</a:t>
            </a:r>
          </a:p>
          <a:p>
            <a:pPr marL="0" indent="0">
              <a:buNone/>
            </a:pPr>
            <a:endParaRPr lang="en-GB" dirty="0"/>
          </a:p>
          <a:p>
            <a:pPr marL="0" indent="0">
              <a:buNone/>
            </a:pPr>
            <a:endParaRPr lang="en-GB" dirty="0"/>
          </a:p>
          <a:p>
            <a:pPr marL="400050" indent="-400050">
              <a:buFont typeface="+mj-lt"/>
              <a:buAutoNum type="romanLcPeriod" startAt="3"/>
            </a:pPr>
            <a:endParaRPr lang="en-GB" dirty="0"/>
          </a:p>
          <a:p>
            <a:endParaRPr lang="en-GB" dirty="0"/>
          </a:p>
        </p:txBody>
      </p:sp>
    </p:spTree>
    <p:extLst>
      <p:ext uri="{BB962C8B-B14F-4D97-AF65-F5344CB8AC3E}">
        <p14:creationId xmlns:p14="http://schemas.microsoft.com/office/powerpoint/2010/main" val="17426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B05B-A01D-4E5D-A650-0C5CB36E57D0}"/>
              </a:ext>
            </a:extLst>
          </p:cNvPr>
          <p:cNvSpPr>
            <a:spLocks noGrp="1"/>
          </p:cNvSpPr>
          <p:nvPr>
            <p:ph type="title"/>
          </p:nvPr>
        </p:nvSpPr>
        <p:spPr/>
        <p:txBody>
          <a:bodyPr/>
          <a:lstStyle/>
          <a:p>
            <a:r>
              <a:rPr lang="en-GB" dirty="0"/>
              <a:t>Test 11</a:t>
            </a:r>
          </a:p>
        </p:txBody>
      </p:sp>
      <p:sp>
        <p:nvSpPr>
          <p:cNvPr id="3" name="Content Placeholder 2">
            <a:extLst>
              <a:ext uri="{FF2B5EF4-FFF2-40B4-BE49-F238E27FC236}">
                <a16:creationId xmlns:a16="http://schemas.microsoft.com/office/drawing/2014/main" id="{895B67B7-3548-40D3-9EA0-EE79E1A77B6C}"/>
              </a:ext>
            </a:extLst>
          </p:cNvPr>
          <p:cNvSpPr>
            <a:spLocks noGrp="1"/>
          </p:cNvSpPr>
          <p:nvPr>
            <p:ph idx="1"/>
          </p:nvPr>
        </p:nvSpPr>
        <p:spPr/>
        <p:txBody>
          <a:bodyPr>
            <a:normAutofit/>
          </a:bodyPr>
          <a:lstStyle/>
          <a:p>
            <a:endParaRPr lang="en-GB" dirty="0"/>
          </a:p>
          <a:p>
            <a:endParaRPr lang="en-GB" dirty="0"/>
          </a:p>
          <a:p>
            <a:endParaRPr lang="en-GB" dirty="0"/>
          </a:p>
          <a:p>
            <a:endParaRPr lang="en-GB" dirty="0"/>
          </a:p>
          <a:p>
            <a:endParaRPr lang="en-GB" dirty="0"/>
          </a:p>
          <a:p>
            <a:pPr marL="342900" indent="-342900">
              <a:buAutoNum type="arabicPeriod"/>
            </a:pPr>
            <a:r>
              <a:rPr lang="en-GB" dirty="0"/>
              <a:t>What do we call the type of indirect speech act that the instructor intends his question to be? </a:t>
            </a:r>
          </a:p>
          <a:p>
            <a:pPr marL="342900" indent="-342900">
              <a:buAutoNum type="arabicPeriod"/>
            </a:pPr>
            <a:r>
              <a:rPr lang="en-GB" dirty="0"/>
              <a:t>Explain what went wrong in the conversation. You will need to refer to</a:t>
            </a:r>
            <a:r>
              <a:rPr lang="en-GB" b="1" dirty="0"/>
              <a:t> direct and indirect speech acts</a:t>
            </a:r>
            <a:r>
              <a:rPr lang="en-GB" dirty="0"/>
              <a:t>.</a:t>
            </a:r>
          </a:p>
          <a:p>
            <a:pPr marL="342900" indent="-342900">
              <a:buAutoNum type="arabicPeriod"/>
            </a:pPr>
            <a:r>
              <a:rPr lang="en-GB" dirty="0"/>
              <a:t>Which conversational maxim does Wally flout? Explain your answer!</a:t>
            </a:r>
          </a:p>
          <a:p>
            <a:pPr marL="342900" indent="-342900">
              <a:buAutoNum type="arabicPeriod"/>
            </a:pPr>
            <a:endParaRPr lang="en-GB" dirty="0"/>
          </a:p>
        </p:txBody>
      </p:sp>
      <p:pic>
        <p:nvPicPr>
          <p:cNvPr id="1026" name="Picture 2">
            <a:extLst>
              <a:ext uri="{FF2B5EF4-FFF2-40B4-BE49-F238E27FC236}">
                <a16:creationId xmlns:a16="http://schemas.microsoft.com/office/drawing/2014/main" id="{F3AE1580-2197-4117-9025-63E37EF68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92" y="2340864"/>
            <a:ext cx="6801438" cy="2007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7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898C7E5-01F0-470C-ABD3-A6F6135A7272}"/>
              </a:ext>
            </a:extLst>
          </p:cNvPr>
          <p:cNvSpPr>
            <a:spLocks noGrp="1"/>
          </p:cNvSpPr>
          <p:nvPr>
            <p:ph type="title"/>
          </p:nvPr>
        </p:nvSpPr>
        <p:spPr>
          <a:xfrm>
            <a:off x="609906" y="702155"/>
            <a:ext cx="3568661" cy="1269713"/>
          </a:xfrm>
        </p:spPr>
        <p:txBody>
          <a:bodyPr>
            <a:normAutofit/>
          </a:bodyPr>
          <a:lstStyle/>
          <a:p>
            <a:r>
              <a:rPr lang="en-GB" dirty="0"/>
              <a:t>Organisation </a:t>
            </a:r>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0299E7E4-3E00-4DC6-8EE5-74679FF784C9}"/>
              </a:ext>
            </a:extLst>
          </p:cNvPr>
          <p:cNvSpPr>
            <a:spLocks noGrp="1"/>
          </p:cNvSpPr>
          <p:nvPr>
            <p:ph idx="1"/>
          </p:nvPr>
        </p:nvSpPr>
        <p:spPr>
          <a:xfrm>
            <a:off x="609906" y="2340864"/>
            <a:ext cx="3568661" cy="3634486"/>
          </a:xfrm>
        </p:spPr>
        <p:txBody>
          <a:bodyPr>
            <a:normAutofit/>
          </a:bodyPr>
          <a:lstStyle/>
          <a:p>
            <a:r>
              <a:rPr lang="en-US" sz="2000" dirty="0"/>
              <a:t>11 tests (3 points each) – 2 worst result = Points</a:t>
            </a:r>
          </a:p>
          <a:p>
            <a:r>
              <a:rPr lang="en-US" sz="2000" dirty="0"/>
              <a:t>The best 9 results  </a:t>
            </a:r>
          </a:p>
        </p:txBody>
      </p:sp>
      <p:pic>
        <p:nvPicPr>
          <p:cNvPr id="5" name="Content Placeholder 4">
            <a:extLst>
              <a:ext uri="{FF2B5EF4-FFF2-40B4-BE49-F238E27FC236}">
                <a16:creationId xmlns:a16="http://schemas.microsoft.com/office/drawing/2014/main" id="{11E06B09-BA45-4CD3-8289-C0DBB70978ED}"/>
              </a:ext>
            </a:extLst>
          </p:cNvPr>
          <p:cNvPicPr>
            <a:picLocks noChangeAspect="1"/>
          </p:cNvPicPr>
          <p:nvPr/>
        </p:nvPicPr>
        <p:blipFill>
          <a:blip r:embed="rId2"/>
          <a:stretch>
            <a:fillRect/>
          </a:stretch>
        </p:blipFill>
        <p:spPr>
          <a:xfrm>
            <a:off x="4654296" y="1351848"/>
            <a:ext cx="7234098" cy="4268116"/>
          </a:xfrm>
          <a:prstGeom prst="rect">
            <a:avLst/>
          </a:prstGeom>
        </p:spPr>
      </p:pic>
    </p:spTree>
    <p:extLst>
      <p:ext uri="{BB962C8B-B14F-4D97-AF65-F5344CB8AC3E}">
        <p14:creationId xmlns:p14="http://schemas.microsoft.com/office/powerpoint/2010/main" val="406509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81E0-D35D-49A8-A334-16494C944AC3}"/>
              </a:ext>
            </a:extLst>
          </p:cNvPr>
          <p:cNvSpPr>
            <a:spLocks noGrp="1"/>
          </p:cNvSpPr>
          <p:nvPr>
            <p:ph type="title"/>
          </p:nvPr>
        </p:nvSpPr>
        <p:spPr/>
        <p:txBody>
          <a:bodyPr/>
          <a:lstStyle/>
          <a:p>
            <a:r>
              <a:rPr lang="en-GB" dirty="0"/>
              <a:t>Second attempt of exam</a:t>
            </a:r>
          </a:p>
        </p:txBody>
      </p:sp>
      <p:sp>
        <p:nvSpPr>
          <p:cNvPr id="3" name="Content Placeholder 2">
            <a:extLst>
              <a:ext uri="{FF2B5EF4-FFF2-40B4-BE49-F238E27FC236}">
                <a16:creationId xmlns:a16="http://schemas.microsoft.com/office/drawing/2014/main" id="{2447830D-6E37-4AB1-B329-540C929F1CA4}"/>
              </a:ext>
            </a:extLst>
          </p:cNvPr>
          <p:cNvSpPr>
            <a:spLocks noGrp="1"/>
          </p:cNvSpPr>
          <p:nvPr>
            <p:ph idx="1"/>
          </p:nvPr>
        </p:nvSpPr>
        <p:spPr/>
        <p:txBody>
          <a:bodyPr>
            <a:normAutofit/>
          </a:bodyPr>
          <a:lstStyle/>
          <a:p>
            <a:r>
              <a:rPr lang="en-GB" sz="2400" dirty="0"/>
              <a:t>19</a:t>
            </a:r>
            <a:r>
              <a:rPr lang="en-GB" sz="2400" baseline="30000" dirty="0"/>
              <a:t>th</a:t>
            </a:r>
            <a:r>
              <a:rPr lang="en-GB" sz="2400" dirty="0"/>
              <a:t> March 2021 – 21</a:t>
            </a:r>
            <a:r>
              <a:rPr lang="en-GB" sz="2400" baseline="30000" dirty="0"/>
              <a:t>st</a:t>
            </a:r>
            <a:r>
              <a:rPr lang="en-GB" sz="2400" dirty="0"/>
              <a:t> March 2021 : 11 quizzes in four days</a:t>
            </a:r>
          </a:p>
          <a:p>
            <a:endParaRPr lang="en-GB" sz="2400" dirty="0"/>
          </a:p>
        </p:txBody>
      </p:sp>
    </p:spTree>
    <p:extLst>
      <p:ext uri="{BB962C8B-B14F-4D97-AF65-F5344CB8AC3E}">
        <p14:creationId xmlns:p14="http://schemas.microsoft.com/office/powerpoint/2010/main" val="291354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AA9C-7D25-4090-B0AB-866774ACE047}"/>
              </a:ext>
            </a:extLst>
          </p:cNvPr>
          <p:cNvSpPr>
            <a:spLocks noGrp="1"/>
          </p:cNvSpPr>
          <p:nvPr>
            <p:ph type="title"/>
          </p:nvPr>
        </p:nvSpPr>
        <p:spPr/>
        <p:txBody>
          <a:bodyPr/>
          <a:lstStyle/>
          <a:p>
            <a:r>
              <a:rPr lang="en-GB" dirty="0"/>
              <a:t>Next week</a:t>
            </a:r>
          </a:p>
        </p:txBody>
      </p:sp>
      <p:sp>
        <p:nvSpPr>
          <p:cNvPr id="3" name="Content Placeholder 2">
            <a:extLst>
              <a:ext uri="{FF2B5EF4-FFF2-40B4-BE49-F238E27FC236}">
                <a16:creationId xmlns:a16="http://schemas.microsoft.com/office/drawing/2014/main" id="{9C50D0EA-37E5-445F-BEE3-8750D78DC7CF}"/>
              </a:ext>
            </a:extLst>
          </p:cNvPr>
          <p:cNvSpPr>
            <a:spLocks noGrp="1"/>
          </p:cNvSpPr>
          <p:nvPr>
            <p:ph idx="1"/>
          </p:nvPr>
        </p:nvSpPr>
        <p:spPr/>
        <p:txBody>
          <a:bodyPr>
            <a:normAutofit/>
          </a:bodyPr>
          <a:lstStyle/>
          <a:p>
            <a:endParaRPr lang="en-GB" sz="2000" dirty="0"/>
          </a:p>
          <a:p>
            <a:r>
              <a:rPr lang="en-GB" sz="2000" dirty="0"/>
              <a:t>Introduction to seminars (Aufbau-seminar) of next semester </a:t>
            </a:r>
          </a:p>
          <a:p>
            <a:r>
              <a:rPr lang="en-GB" sz="2000" dirty="0"/>
              <a:t>Join other seminars if you have time </a:t>
            </a:r>
            <a:r>
              <a:rPr lang="en-GB" sz="2000" dirty="0">
                <a:sym typeface="Wingdings" panose="05000000000000000000" pitchFamily="2" charset="2"/>
              </a:rPr>
              <a:t></a:t>
            </a:r>
            <a:endParaRPr lang="en-GB" sz="2000" dirty="0"/>
          </a:p>
          <a:p>
            <a:r>
              <a:rPr lang="en-GB" sz="2000" dirty="0"/>
              <a:t>Preparation for next semester – Library Project</a:t>
            </a:r>
          </a:p>
          <a:p>
            <a:endParaRPr lang="en-GB" sz="2000" dirty="0"/>
          </a:p>
        </p:txBody>
      </p:sp>
    </p:spTree>
    <p:extLst>
      <p:ext uri="{BB962C8B-B14F-4D97-AF65-F5344CB8AC3E}">
        <p14:creationId xmlns:p14="http://schemas.microsoft.com/office/powerpoint/2010/main" val="391213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8D41-A2CE-4BAF-B1F0-09B088C30BFC}"/>
              </a:ext>
            </a:extLst>
          </p:cNvPr>
          <p:cNvSpPr>
            <a:spLocks noGrp="1"/>
          </p:cNvSpPr>
          <p:nvPr>
            <p:ph type="title"/>
          </p:nvPr>
        </p:nvSpPr>
        <p:spPr/>
        <p:txBody>
          <a:bodyPr/>
          <a:lstStyle/>
          <a:p>
            <a:r>
              <a:rPr lang="en-GB" dirty="0"/>
              <a:t>Text Linguistics</a:t>
            </a:r>
          </a:p>
        </p:txBody>
      </p:sp>
      <p:sp>
        <p:nvSpPr>
          <p:cNvPr id="3" name="Content Placeholder 2">
            <a:extLst>
              <a:ext uri="{FF2B5EF4-FFF2-40B4-BE49-F238E27FC236}">
                <a16:creationId xmlns:a16="http://schemas.microsoft.com/office/drawing/2014/main" id="{E6E7E307-94F3-4779-BE57-B03DE10E76E1}"/>
              </a:ext>
            </a:extLst>
          </p:cNvPr>
          <p:cNvSpPr>
            <a:spLocks noGrp="1"/>
          </p:cNvSpPr>
          <p:nvPr>
            <p:ph idx="1"/>
          </p:nvPr>
        </p:nvSpPr>
        <p:spPr/>
        <p:txBody>
          <a:bodyPr/>
          <a:lstStyle/>
          <a:p>
            <a:r>
              <a:rPr lang="en-GB" sz="1800" dirty="0"/>
              <a:t>What makes a Text a Text?</a:t>
            </a:r>
          </a:p>
          <a:p>
            <a:pPr marL="0" indent="0">
              <a:buNone/>
            </a:pPr>
            <a:r>
              <a:rPr lang="en-GB" dirty="0"/>
              <a:t>A brunch of sentences grouping together is not a text. </a:t>
            </a:r>
          </a:p>
          <a:p>
            <a:pPr marL="0" indent="0">
              <a:buNone/>
            </a:pPr>
            <a:r>
              <a:rPr lang="en-GB" dirty="0"/>
              <a:t>Coherence – The sentences are </a:t>
            </a:r>
            <a:r>
              <a:rPr lang="en-GB" dirty="0" err="1"/>
              <a:t>sensically</a:t>
            </a:r>
            <a:r>
              <a:rPr lang="en-GB" dirty="0"/>
              <a:t> and logically related to each other</a:t>
            </a:r>
          </a:p>
          <a:p>
            <a:pPr marL="0" indent="0">
              <a:buNone/>
            </a:pPr>
            <a:r>
              <a:rPr lang="en-GB" dirty="0"/>
              <a:t>Cohesion  -  Tools help to establish Coherence: Adverbs, Conjunctions, Pronouns, Definite articles, Ellipsis, etc…</a:t>
            </a:r>
          </a:p>
        </p:txBody>
      </p:sp>
    </p:spTree>
    <p:extLst>
      <p:ext uri="{BB962C8B-B14F-4D97-AF65-F5344CB8AC3E}">
        <p14:creationId xmlns:p14="http://schemas.microsoft.com/office/powerpoint/2010/main" val="16060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448C-350F-4623-B576-3672DF53964E}"/>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85DC69FB-4E83-4990-B2FD-204943986369}"/>
              </a:ext>
            </a:extLst>
          </p:cNvPr>
          <p:cNvSpPr>
            <a:spLocks noGrp="1"/>
          </p:cNvSpPr>
          <p:nvPr>
            <p:ph idx="1"/>
          </p:nvPr>
        </p:nvSpPr>
        <p:spPr/>
        <p:txBody>
          <a:bodyPr/>
          <a:lstStyle/>
          <a:p>
            <a:endParaRPr lang="en-GB" dirty="0"/>
          </a:p>
          <a:p>
            <a:pPr marL="0" indent="0">
              <a:buNone/>
            </a:pPr>
            <a:r>
              <a:rPr lang="en-GB" dirty="0"/>
              <a:t>1.	What is “wrong” with the following passage? Use the term </a:t>
            </a:r>
            <a:r>
              <a:rPr lang="en-GB" b="1" dirty="0"/>
              <a:t>coherence</a:t>
            </a:r>
            <a:r>
              <a:rPr lang="en-GB" dirty="0"/>
              <a:t> to answer the question. </a:t>
            </a:r>
          </a:p>
          <a:p>
            <a:endParaRPr lang="en-GB" dirty="0"/>
          </a:p>
          <a:p>
            <a:r>
              <a:rPr lang="en-GB" dirty="0"/>
              <a:t>They did not want to stay poor all their lives. They won some money. Because of this, they were able to go on a holiday. Therefore, they had to spend two weeks in hospital. On this holiday, John and Mary went mountain-climbing. John and Mary did not enjoy the holiday. However, they were careless. John and Mary were poor. Thus they had an accident. So they bought a lottery ticket. Now they were poor again</a:t>
            </a:r>
          </a:p>
          <a:p>
            <a:endParaRPr lang="en-GB" dirty="0"/>
          </a:p>
          <a:p>
            <a:pPr marL="0" indent="0">
              <a:buNone/>
            </a:pPr>
            <a:r>
              <a:rPr lang="en-GB" dirty="0"/>
              <a:t>Lack of coherence. Sentences are not connected in logical way</a:t>
            </a:r>
          </a:p>
          <a:p>
            <a:endParaRPr lang="en-GB" dirty="0"/>
          </a:p>
          <a:p>
            <a:endParaRPr lang="en-GB" dirty="0"/>
          </a:p>
          <a:p>
            <a:endParaRPr lang="en-GB" dirty="0"/>
          </a:p>
        </p:txBody>
      </p:sp>
    </p:spTree>
    <p:extLst>
      <p:ext uri="{BB962C8B-B14F-4D97-AF65-F5344CB8AC3E}">
        <p14:creationId xmlns:p14="http://schemas.microsoft.com/office/powerpoint/2010/main" val="157555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A6EC5-1C7D-49F2-8882-5D52C88737DB}"/>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E18D90DC-9F74-4600-A7A1-C9EBDE2D9682}"/>
              </a:ext>
            </a:extLst>
          </p:cNvPr>
          <p:cNvSpPr>
            <a:spLocks noGrp="1"/>
          </p:cNvSpPr>
          <p:nvPr>
            <p:ph idx="1"/>
          </p:nvPr>
        </p:nvSpPr>
        <p:spPr>
          <a:xfrm>
            <a:off x="581192" y="2207300"/>
            <a:ext cx="11029615" cy="3634486"/>
          </a:xfrm>
        </p:spPr>
        <p:txBody>
          <a:bodyPr/>
          <a:lstStyle/>
          <a:p>
            <a:pPr marL="0" indent="0">
              <a:buNone/>
            </a:pPr>
            <a:r>
              <a:rPr lang="en-GB" dirty="0"/>
              <a:t>2.	Rewrite the passage in a sensical way. Identify the cohesive devices in the passage. </a:t>
            </a:r>
          </a:p>
          <a:p>
            <a:r>
              <a:rPr lang="en-GB" dirty="0"/>
              <a:t>John and Mary were poor. They did not want to stay poor all their lives. So they bought a lottery ticket. They won some money. Because of this, they were able to go on a holiday. On this holiday, John and Mary went mountain-climbing. However, they were careless. Thus they had an accident. Therefore, they had to spend two weeks in hospital. John and Mary did not enjoy the holiday. Now they were poor again.</a:t>
            </a:r>
          </a:p>
        </p:txBody>
      </p:sp>
    </p:spTree>
    <p:extLst>
      <p:ext uri="{BB962C8B-B14F-4D97-AF65-F5344CB8AC3E}">
        <p14:creationId xmlns:p14="http://schemas.microsoft.com/office/powerpoint/2010/main" val="13277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D5F7-CFC9-4B36-A192-9A3369521981}"/>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BF8E8748-F1F9-4208-AD7C-BEBE110D8D82}"/>
              </a:ext>
            </a:extLst>
          </p:cNvPr>
          <p:cNvSpPr>
            <a:spLocks noGrp="1"/>
          </p:cNvSpPr>
          <p:nvPr>
            <p:ph idx="1"/>
          </p:nvPr>
        </p:nvSpPr>
        <p:spPr/>
        <p:txBody>
          <a:bodyPr/>
          <a:lstStyle/>
          <a:p>
            <a:pPr marL="0" indent="0">
              <a:buNone/>
            </a:pPr>
            <a:r>
              <a:rPr lang="en-GB" dirty="0"/>
              <a:t>2.	Rewrite the passage in a sensical way. Identify the cohesive devices in the passage. </a:t>
            </a:r>
          </a:p>
          <a:p>
            <a:r>
              <a:rPr lang="en-GB" dirty="0"/>
              <a:t>John and Mary were poor. </a:t>
            </a:r>
            <a:r>
              <a:rPr lang="en-GB" dirty="0">
                <a:solidFill>
                  <a:schemeClr val="accent1"/>
                </a:solidFill>
              </a:rPr>
              <a:t>They</a:t>
            </a:r>
            <a:r>
              <a:rPr lang="en-GB" dirty="0"/>
              <a:t> did not want to stay poor all </a:t>
            </a:r>
            <a:r>
              <a:rPr lang="en-GB" dirty="0">
                <a:solidFill>
                  <a:schemeClr val="accent1"/>
                </a:solidFill>
              </a:rPr>
              <a:t>their</a:t>
            </a:r>
            <a:r>
              <a:rPr lang="en-GB" dirty="0"/>
              <a:t> lives. </a:t>
            </a:r>
            <a:r>
              <a:rPr lang="en-GB" dirty="0">
                <a:solidFill>
                  <a:srgbClr val="FF0000"/>
                </a:solidFill>
              </a:rPr>
              <a:t>So</a:t>
            </a:r>
            <a:r>
              <a:rPr lang="en-GB" dirty="0"/>
              <a:t> </a:t>
            </a:r>
            <a:r>
              <a:rPr lang="en-GB" dirty="0">
                <a:solidFill>
                  <a:schemeClr val="accent1"/>
                </a:solidFill>
              </a:rPr>
              <a:t>they</a:t>
            </a:r>
            <a:r>
              <a:rPr lang="en-GB" dirty="0"/>
              <a:t> bought a lottery ticket. </a:t>
            </a:r>
            <a:r>
              <a:rPr lang="en-GB" dirty="0">
                <a:solidFill>
                  <a:schemeClr val="accent1"/>
                </a:solidFill>
              </a:rPr>
              <a:t>They</a:t>
            </a:r>
            <a:r>
              <a:rPr lang="en-GB" dirty="0"/>
              <a:t> won some money. </a:t>
            </a:r>
            <a:r>
              <a:rPr lang="en-GB" dirty="0">
                <a:solidFill>
                  <a:srgbClr val="FF0000"/>
                </a:solidFill>
              </a:rPr>
              <a:t>Because of this</a:t>
            </a:r>
            <a:r>
              <a:rPr lang="en-GB" dirty="0"/>
              <a:t>, </a:t>
            </a:r>
            <a:r>
              <a:rPr lang="en-GB" dirty="0">
                <a:solidFill>
                  <a:schemeClr val="accent1"/>
                </a:solidFill>
              </a:rPr>
              <a:t>they</a:t>
            </a:r>
            <a:r>
              <a:rPr lang="en-GB" dirty="0"/>
              <a:t> were able to go on a holiday. On this holiday, John and Mary went mountain-climbing. </a:t>
            </a:r>
            <a:r>
              <a:rPr lang="en-GB" dirty="0">
                <a:solidFill>
                  <a:srgbClr val="FF0000"/>
                </a:solidFill>
              </a:rPr>
              <a:t>However</a:t>
            </a:r>
            <a:r>
              <a:rPr lang="en-GB" dirty="0"/>
              <a:t>, </a:t>
            </a:r>
            <a:r>
              <a:rPr lang="en-GB" dirty="0">
                <a:solidFill>
                  <a:schemeClr val="accent1"/>
                </a:solidFill>
              </a:rPr>
              <a:t>they</a:t>
            </a:r>
            <a:r>
              <a:rPr lang="en-GB" dirty="0"/>
              <a:t> were </a:t>
            </a:r>
            <a:r>
              <a:rPr lang="en-GB" dirty="0">
                <a:solidFill>
                  <a:srgbClr val="00B050"/>
                </a:solidFill>
              </a:rPr>
              <a:t>careless…</a:t>
            </a:r>
            <a:r>
              <a:rPr lang="en-GB" dirty="0"/>
              <a:t>. </a:t>
            </a:r>
            <a:r>
              <a:rPr lang="en-GB" dirty="0">
                <a:solidFill>
                  <a:srgbClr val="FF0000"/>
                </a:solidFill>
              </a:rPr>
              <a:t>Thus</a:t>
            </a:r>
            <a:r>
              <a:rPr lang="en-GB" dirty="0"/>
              <a:t> they had an accident. </a:t>
            </a:r>
            <a:r>
              <a:rPr lang="en-GB" dirty="0">
                <a:solidFill>
                  <a:srgbClr val="FF0000"/>
                </a:solidFill>
              </a:rPr>
              <a:t>Therefore</a:t>
            </a:r>
            <a:r>
              <a:rPr lang="en-GB" dirty="0"/>
              <a:t>, </a:t>
            </a:r>
            <a:r>
              <a:rPr lang="en-GB" dirty="0">
                <a:solidFill>
                  <a:schemeClr val="accent1"/>
                </a:solidFill>
              </a:rPr>
              <a:t>they</a:t>
            </a:r>
            <a:r>
              <a:rPr lang="en-GB" dirty="0"/>
              <a:t> had to spend two weeks in hospital. John and Mary did not enjoy </a:t>
            </a:r>
            <a:r>
              <a:rPr lang="en-GB" dirty="0">
                <a:solidFill>
                  <a:srgbClr val="FFC000"/>
                </a:solidFill>
              </a:rPr>
              <a:t>the</a:t>
            </a:r>
            <a:r>
              <a:rPr lang="en-GB" dirty="0"/>
              <a:t> holiday. Now </a:t>
            </a:r>
            <a:r>
              <a:rPr lang="en-GB" dirty="0">
                <a:solidFill>
                  <a:schemeClr val="accent1"/>
                </a:solidFill>
              </a:rPr>
              <a:t>they</a:t>
            </a:r>
            <a:r>
              <a:rPr lang="en-GB" dirty="0"/>
              <a:t> were poor again.</a:t>
            </a:r>
          </a:p>
          <a:p>
            <a:endParaRPr lang="en-GB" dirty="0"/>
          </a:p>
        </p:txBody>
      </p:sp>
    </p:spTree>
    <p:extLst>
      <p:ext uri="{BB962C8B-B14F-4D97-AF65-F5344CB8AC3E}">
        <p14:creationId xmlns:p14="http://schemas.microsoft.com/office/powerpoint/2010/main" val="1152154717"/>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Widescreen</PresentationFormat>
  <Paragraphs>69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Nova Light</vt:lpstr>
      <vt:lpstr>Calibri</vt:lpstr>
      <vt:lpstr>Wingdings 2</vt:lpstr>
      <vt:lpstr>DividendVTI</vt:lpstr>
      <vt:lpstr>Session 12 – Introduction to Linguistics</vt:lpstr>
      <vt:lpstr>Test 11</vt:lpstr>
      <vt:lpstr>Organisation </vt:lpstr>
      <vt:lpstr>Second attempt of exam</vt:lpstr>
      <vt:lpstr>Next week</vt:lpstr>
      <vt:lpstr>Text Linguistics</vt:lpstr>
      <vt:lpstr>homework</vt:lpstr>
      <vt:lpstr>homework</vt:lpstr>
      <vt:lpstr>homework</vt:lpstr>
      <vt:lpstr>Text Linguistics</vt:lpstr>
      <vt:lpstr>homework</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 – Introduction to Linguistics</dc:title>
  <dc:creator>sara ho</dc:creator>
  <cp:lastModifiedBy>sara ho</cp:lastModifiedBy>
  <cp:revision>69</cp:revision>
  <dcterms:created xsi:type="dcterms:W3CDTF">2020-11-17T10:48:28Z</dcterms:created>
  <dcterms:modified xsi:type="dcterms:W3CDTF">2021-02-02T12:17:56Z</dcterms:modified>
</cp:coreProperties>
</file>